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34"/>
  </p:notesMasterIdLst>
  <p:sldIdLst>
    <p:sldId id="256" r:id="rId2"/>
    <p:sldId id="278" r:id="rId3"/>
    <p:sldId id="279" r:id="rId4"/>
    <p:sldId id="280" r:id="rId5"/>
    <p:sldId id="257" r:id="rId6"/>
    <p:sldId id="259" r:id="rId7"/>
    <p:sldId id="260" r:id="rId8"/>
    <p:sldId id="282" r:id="rId9"/>
    <p:sldId id="281" r:id="rId10"/>
    <p:sldId id="261" r:id="rId11"/>
    <p:sldId id="276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62" r:id="rId26"/>
    <p:sldId id="263" r:id="rId27"/>
    <p:sldId id="277" r:id="rId28"/>
    <p:sldId id="272" r:id="rId29"/>
    <p:sldId id="273" r:id="rId30"/>
    <p:sldId id="274" r:id="rId31"/>
    <p:sldId id="275" r:id="rId32"/>
    <p:sldId id="296" r:id="rId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045" autoAdjust="0"/>
    <p:restoredTop sz="94660"/>
  </p:normalViewPr>
  <p:slideViewPr>
    <p:cSldViewPr showGuides="1">
      <p:cViewPr varScale="1">
        <p:scale>
          <a:sx n="62" d="100"/>
          <a:sy n="62" d="100"/>
        </p:scale>
        <p:origin x="-8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BD8637-FF7A-4667-8B4D-14D1DA0EC9BE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73A23D32-62C5-45CD-8286-57711BA99FA4}">
      <dgm:prSet phldrT="[Text]"/>
      <dgm:spPr/>
      <dgm:t>
        <a:bodyPr/>
        <a:lstStyle/>
        <a:p>
          <a:r>
            <a:rPr lang="en-US" dirty="0" smtClean="0"/>
            <a:t>Symptomatic</a:t>
          </a:r>
          <a:endParaRPr lang="en-US" dirty="0"/>
        </a:p>
      </dgm:t>
    </dgm:pt>
    <dgm:pt modelId="{F7DB34E8-CEEA-4CE0-9F1B-7DC566CEFEEA}" type="parTrans" cxnId="{6FD3F7FE-2478-468E-AA30-DAD048ACD83C}">
      <dgm:prSet/>
      <dgm:spPr/>
      <dgm:t>
        <a:bodyPr/>
        <a:lstStyle/>
        <a:p>
          <a:endParaRPr lang="en-US"/>
        </a:p>
      </dgm:t>
    </dgm:pt>
    <dgm:pt modelId="{876A0746-061E-4224-9634-76C35F0C8629}" type="sibTrans" cxnId="{6FD3F7FE-2478-468E-AA30-DAD048ACD83C}">
      <dgm:prSet/>
      <dgm:spPr/>
      <dgm:t>
        <a:bodyPr/>
        <a:lstStyle/>
        <a:p>
          <a:endParaRPr lang="en-US"/>
        </a:p>
      </dgm:t>
    </dgm:pt>
    <dgm:pt modelId="{0CB0ABF6-ED71-42C2-B07A-C8C8B1EC3214}">
      <dgm:prSet phldrT="[Text]"/>
      <dgm:spPr/>
      <dgm:t>
        <a:bodyPr/>
        <a:lstStyle/>
        <a:p>
          <a:r>
            <a:rPr lang="en-US" dirty="0" smtClean="0"/>
            <a:t>Asymptomatic</a:t>
          </a:r>
          <a:endParaRPr lang="en-US" dirty="0"/>
        </a:p>
      </dgm:t>
    </dgm:pt>
    <dgm:pt modelId="{47D4E1EF-962B-43B2-9D98-6A0DC731F1A4}" type="parTrans" cxnId="{2AF32EC5-FBD2-4FF1-ACB6-BD2249C5EDB5}">
      <dgm:prSet/>
      <dgm:spPr/>
      <dgm:t>
        <a:bodyPr/>
        <a:lstStyle/>
        <a:p>
          <a:endParaRPr lang="en-US"/>
        </a:p>
      </dgm:t>
    </dgm:pt>
    <dgm:pt modelId="{D853327E-EEA4-4187-9C95-930DB26E9BB9}" type="sibTrans" cxnId="{2AF32EC5-FBD2-4FF1-ACB6-BD2249C5EDB5}">
      <dgm:prSet/>
      <dgm:spPr/>
      <dgm:t>
        <a:bodyPr/>
        <a:lstStyle/>
        <a:p>
          <a:endParaRPr lang="en-US"/>
        </a:p>
      </dgm:t>
    </dgm:pt>
    <dgm:pt modelId="{6F9C3C52-0520-4340-86EE-3365E597A03A}" type="pres">
      <dgm:prSet presAssocID="{3CBD8637-FF7A-4667-8B4D-14D1DA0EC9BE}" presName="Name0" presStyleCnt="0">
        <dgm:presLayoutVars>
          <dgm:dir/>
          <dgm:animLvl val="lvl"/>
          <dgm:resizeHandles val="exact"/>
        </dgm:presLayoutVars>
      </dgm:prSet>
      <dgm:spPr/>
    </dgm:pt>
    <dgm:pt modelId="{E41E31CA-8F24-4084-B9E7-8302D7D0D2F1}" type="pres">
      <dgm:prSet presAssocID="{73A23D32-62C5-45CD-8286-57711BA99FA4}" presName="Name8" presStyleCnt="0"/>
      <dgm:spPr/>
    </dgm:pt>
    <dgm:pt modelId="{328768D0-3E63-4464-B082-1CB78D979365}" type="pres">
      <dgm:prSet presAssocID="{73A23D32-62C5-45CD-8286-57711BA99FA4}" presName="level" presStyleLbl="node1" presStyleIdx="0" presStyleCnt="2" custScaleY="4338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64366-DD21-4077-AA31-492E3DB13FEC}" type="pres">
      <dgm:prSet presAssocID="{73A23D32-62C5-45CD-8286-57711BA99FA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566D3C-5510-41FE-94A0-1C7C02864331}" type="pres">
      <dgm:prSet presAssocID="{0CB0ABF6-ED71-42C2-B07A-C8C8B1EC3214}" presName="Name8" presStyleCnt="0"/>
      <dgm:spPr/>
    </dgm:pt>
    <dgm:pt modelId="{7FD28CAB-34E5-4321-8BB0-68BDAC457BFA}" type="pres">
      <dgm:prSet presAssocID="{0CB0ABF6-ED71-42C2-B07A-C8C8B1EC3214}" presName="level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D86DC-1938-487E-9795-21261F504E14}" type="pres">
      <dgm:prSet presAssocID="{0CB0ABF6-ED71-42C2-B07A-C8C8B1EC321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D3F7FE-2478-468E-AA30-DAD048ACD83C}" srcId="{3CBD8637-FF7A-4667-8B4D-14D1DA0EC9BE}" destId="{73A23D32-62C5-45CD-8286-57711BA99FA4}" srcOrd="0" destOrd="0" parTransId="{F7DB34E8-CEEA-4CE0-9F1B-7DC566CEFEEA}" sibTransId="{876A0746-061E-4224-9634-76C35F0C8629}"/>
    <dgm:cxn modelId="{57B79F55-42A8-4CC5-9FAD-107948DB58DC}" type="presOf" srcId="{73A23D32-62C5-45CD-8286-57711BA99FA4}" destId="{FD764366-DD21-4077-AA31-492E3DB13FEC}" srcOrd="1" destOrd="0" presId="urn:microsoft.com/office/officeart/2005/8/layout/pyramid1"/>
    <dgm:cxn modelId="{10966930-93C1-4E14-A17F-4FA1E4F0ABF0}" type="presOf" srcId="{73A23D32-62C5-45CD-8286-57711BA99FA4}" destId="{328768D0-3E63-4464-B082-1CB78D979365}" srcOrd="0" destOrd="0" presId="urn:microsoft.com/office/officeart/2005/8/layout/pyramid1"/>
    <dgm:cxn modelId="{E4D5EDC6-7160-47B4-B174-E7918B4FD2CC}" type="presOf" srcId="{3CBD8637-FF7A-4667-8B4D-14D1DA0EC9BE}" destId="{6F9C3C52-0520-4340-86EE-3365E597A03A}" srcOrd="0" destOrd="0" presId="urn:microsoft.com/office/officeart/2005/8/layout/pyramid1"/>
    <dgm:cxn modelId="{C3C16C79-6B94-412A-9AB7-68381C8D7116}" type="presOf" srcId="{0CB0ABF6-ED71-42C2-B07A-C8C8B1EC3214}" destId="{7FD28CAB-34E5-4321-8BB0-68BDAC457BFA}" srcOrd="0" destOrd="0" presId="urn:microsoft.com/office/officeart/2005/8/layout/pyramid1"/>
    <dgm:cxn modelId="{6AF726F7-9600-49E6-AA13-D6F65215387F}" type="presOf" srcId="{0CB0ABF6-ED71-42C2-B07A-C8C8B1EC3214}" destId="{FD9D86DC-1938-487E-9795-21261F504E14}" srcOrd="1" destOrd="0" presId="urn:microsoft.com/office/officeart/2005/8/layout/pyramid1"/>
    <dgm:cxn modelId="{2AF32EC5-FBD2-4FF1-ACB6-BD2249C5EDB5}" srcId="{3CBD8637-FF7A-4667-8B4D-14D1DA0EC9BE}" destId="{0CB0ABF6-ED71-42C2-B07A-C8C8B1EC3214}" srcOrd="1" destOrd="0" parTransId="{47D4E1EF-962B-43B2-9D98-6A0DC731F1A4}" sibTransId="{D853327E-EEA4-4187-9C95-930DB26E9BB9}"/>
    <dgm:cxn modelId="{8DE55115-571E-4DD2-8D18-AF893FA0E69D}" type="presParOf" srcId="{6F9C3C52-0520-4340-86EE-3365E597A03A}" destId="{E41E31CA-8F24-4084-B9E7-8302D7D0D2F1}" srcOrd="0" destOrd="0" presId="urn:microsoft.com/office/officeart/2005/8/layout/pyramid1"/>
    <dgm:cxn modelId="{957AB011-6B20-4779-AB86-C2BA37F0DF30}" type="presParOf" srcId="{E41E31CA-8F24-4084-B9E7-8302D7D0D2F1}" destId="{328768D0-3E63-4464-B082-1CB78D979365}" srcOrd="0" destOrd="0" presId="urn:microsoft.com/office/officeart/2005/8/layout/pyramid1"/>
    <dgm:cxn modelId="{C8AD7DE8-A79E-4569-A4C6-8FBED73F7A5E}" type="presParOf" srcId="{E41E31CA-8F24-4084-B9E7-8302D7D0D2F1}" destId="{FD764366-DD21-4077-AA31-492E3DB13FEC}" srcOrd="1" destOrd="0" presId="urn:microsoft.com/office/officeart/2005/8/layout/pyramid1"/>
    <dgm:cxn modelId="{FF838CD3-CBCC-408F-9E99-F9227BD230A2}" type="presParOf" srcId="{6F9C3C52-0520-4340-86EE-3365E597A03A}" destId="{70566D3C-5510-41FE-94A0-1C7C02864331}" srcOrd="1" destOrd="0" presId="urn:microsoft.com/office/officeart/2005/8/layout/pyramid1"/>
    <dgm:cxn modelId="{9B2D35A8-76C6-4AD4-8D28-2EBA4C2F3D5F}" type="presParOf" srcId="{70566D3C-5510-41FE-94A0-1C7C02864331}" destId="{7FD28CAB-34E5-4321-8BB0-68BDAC457BFA}" srcOrd="0" destOrd="0" presId="urn:microsoft.com/office/officeart/2005/8/layout/pyramid1"/>
    <dgm:cxn modelId="{2E24C5F1-CCDB-41D2-84C1-06B32651F600}" type="presParOf" srcId="{70566D3C-5510-41FE-94A0-1C7C02864331}" destId="{FD9D86DC-1938-487E-9795-21261F504E14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56B9372-3D05-492F-8396-B08E8CFFA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9CD9B-A1DD-480E-AA33-0EB1816928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9627E-56F3-4E73-ACD2-03596B7BF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3E193-41F7-4E0B-82A2-264A4C61A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DBA61-200B-438C-A153-8C4C33907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4F30-7960-4F39-9CF6-32793ECF2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83A7C-D344-4D70-B249-F52F69F3C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6F0B0-BE8C-42B9-85CE-225A269FE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B6CF4-C794-417B-A305-7B25FCEA9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0D44A-EDF0-489E-A4FF-67B01EE11B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3DF66-CA27-40A8-9F73-1AA01795E9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A94F9-3907-48C6-AB7C-5BF280FFD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8050E-589D-4F36-9201-2F780ECEF4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AB9C48B-0053-4BF1-9BA7-C0B46DD4D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2" r:id="rId2"/>
    <p:sldLayoutId id="2147484087" r:id="rId3"/>
    <p:sldLayoutId id="2147484083" r:id="rId4"/>
    <p:sldLayoutId id="2147484084" r:id="rId5"/>
    <p:sldLayoutId id="2147484088" r:id="rId6"/>
    <p:sldLayoutId id="2147484089" r:id="rId7"/>
    <p:sldLayoutId id="2147484090" r:id="rId8"/>
    <p:sldLayoutId id="2147484091" r:id="rId9"/>
    <p:sldLayoutId id="2147484085" r:id="rId10"/>
    <p:sldLayoutId id="2147484092" r:id="rId11"/>
    <p:sldLayoutId id="214748409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Basics of STI/RTI</a:t>
            </a:r>
          </a:p>
        </p:txBody>
      </p:sp>
      <p:pic>
        <p:nvPicPr>
          <p:cNvPr id="12291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3048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Common Reproductive Tract Infections / Sexually Transmitted Infections syndromes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Genital Ulcer Diseases syndrome – Non Herpetic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Genital Ulcer Disease syndrome – Herpetic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Vaginal /Cervical Discharge Syndrome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Urethral Discharge Syndrome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mtClean="0"/>
              <a:t>Contd. 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sz="2800" dirty="0" smtClean="0"/>
              <a:t>Inguinal Bubo Syndrome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dirty="0" smtClean="0"/>
              <a:t>Painful Scrotal Swelling Syndrome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dirty="0" err="1" smtClean="0"/>
              <a:t>Ano</a:t>
            </a:r>
            <a:r>
              <a:rPr lang="en-US" sz="2800" dirty="0" smtClean="0"/>
              <a:t>-rectal Discharge syndrome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dirty="0" smtClean="0"/>
              <a:t>Oral – Anal STI syndrome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dirty="0" smtClean="0"/>
              <a:t>Genital Skin Conditions (Other STI/RTI) –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400" dirty="0" smtClean="0"/>
              <a:t>Genital Scabies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400" dirty="0" smtClean="0"/>
              <a:t>Genital Warts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400" dirty="0" smtClean="0"/>
              <a:t>Pubic louse infestation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400" dirty="0" err="1" smtClean="0"/>
              <a:t>Molluscum</a:t>
            </a:r>
            <a:r>
              <a:rPr lang="en-US" sz="2400" dirty="0" smtClean="0"/>
              <a:t> </a:t>
            </a:r>
            <a:r>
              <a:rPr lang="en-US" sz="2400" dirty="0" err="1" smtClean="0"/>
              <a:t>Contagiosum</a:t>
            </a:r>
            <a:endParaRPr lang="en-US" sz="2400" dirty="0" smtClean="0"/>
          </a:p>
          <a:p>
            <a:pPr eaLnBrk="1" hangingPunct="1">
              <a:lnSpc>
                <a:spcPct val="150000"/>
              </a:lnSpc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Urethral Discharge</a:t>
            </a:r>
          </a:p>
        </p:txBody>
      </p:sp>
      <p:pic>
        <p:nvPicPr>
          <p:cNvPr id="24579" name="Picture 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3962400"/>
            <a:ext cx="2590800" cy="1947863"/>
          </a:xfrm>
          <a:noFill/>
        </p:spPr>
      </p:pic>
      <p:sp>
        <p:nvSpPr>
          <p:cNvPr id="2458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124200" y="1219200"/>
            <a:ext cx="6019800" cy="152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b="1" smtClean="0"/>
              <a:t>Pain or burning while passing urine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Increased frequency of urination</a:t>
            </a:r>
          </a:p>
          <a:p>
            <a:pPr eaLnBrk="1" hangingPunct="1">
              <a:lnSpc>
                <a:spcPct val="80000"/>
              </a:lnSpc>
            </a:pPr>
            <a:r>
              <a:rPr lang="en-IN" sz="1800" b="1" smtClean="0"/>
              <a:t>May be cream or yellow coloured discharge coming from urine passing hole (Urethra)</a:t>
            </a:r>
          </a:p>
          <a:p>
            <a:pPr eaLnBrk="1" hangingPunct="1">
              <a:lnSpc>
                <a:spcPct val="80000"/>
              </a:lnSpc>
            </a:pPr>
            <a:r>
              <a:rPr lang="en-IN" sz="1800" b="1" smtClean="0"/>
              <a:t>Discharge may be thick or thin like mucus</a:t>
            </a:r>
            <a:endParaRPr lang="en-US" sz="1800" b="1" smtClean="0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3429000" y="5715000"/>
            <a:ext cx="43434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Tab.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Azithromycin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(1 gm) OD Stat +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Tab.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Cefixime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(400mg) OD Stat</a:t>
            </a:r>
          </a:p>
        </p:txBody>
      </p:sp>
      <p:pic>
        <p:nvPicPr>
          <p:cNvPr id="24582" name="Picture 9" descr="K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819400"/>
            <a:ext cx="217011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3" descr="Low_40_Gon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371600"/>
            <a:ext cx="25908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Painful Scrotal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Swelling</a:t>
            </a:r>
          </a:p>
        </p:txBody>
      </p:sp>
      <p:pic>
        <p:nvPicPr>
          <p:cNvPr id="25603" name="Picture 1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295400"/>
            <a:ext cx="2628900" cy="1676400"/>
          </a:xfrm>
          <a:noFill/>
        </p:spPr>
      </p:pic>
      <p:sp>
        <p:nvSpPr>
          <p:cNvPr id="2560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352800" y="1295400"/>
            <a:ext cx="5562600" cy="121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b="1" smtClean="0"/>
              <a:t>Swelling and Pain in the scrotal region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Pain or burning while passing urine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Systemic symptoms like malaise, fever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History of urethral discharge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581400" y="5562600"/>
            <a:ext cx="43434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Tab.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Azithromycin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(1 gm) OD Stat +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Tab.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Cefixime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(400 mg) OD Stat</a:t>
            </a:r>
          </a:p>
        </p:txBody>
      </p:sp>
      <p:pic>
        <p:nvPicPr>
          <p:cNvPr id="25606" name="Picture 12" descr="K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514600"/>
            <a:ext cx="217011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200400"/>
            <a:ext cx="2170113" cy="2362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Inguinal Bubo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228600" y="1662113"/>
          <a:ext cx="2609850" cy="1627187"/>
        </p:xfrm>
        <a:graphic>
          <a:graphicData uri="http://schemas.openxmlformats.org/presentationml/2006/ole">
            <p:oleObj spid="_x0000_s1026" name="Bitmap Image" r:id="rId3" imgW="2429214" imgH="1514686" progId="PBrush">
              <p:embed/>
            </p:oleObj>
          </a:graphicData>
        </a:graphic>
      </p:graphicFrame>
      <p:sp>
        <p:nvSpPr>
          <p:cNvPr id="1028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971800" y="1524000"/>
            <a:ext cx="6019800" cy="12192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b="1" smtClean="0"/>
              <a:t>Swelling in inguinal region which may be painful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Preceding history of genital ulcer or discharge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Systemic symptoms like malaise, fever etc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429000" y="5562600"/>
            <a:ext cx="5257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ea typeface="Calibri" pitchFamily="34" charset="0"/>
                <a:cs typeface="Times New Roman" pitchFamily="18" charset="0"/>
              </a:rPr>
              <a:t>Tab.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  <a:ea typeface="Calibri" pitchFamily="34" charset="0"/>
                <a:cs typeface="Times New Roman" pitchFamily="18" charset="0"/>
              </a:rPr>
              <a:t>Azithromycin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ea typeface="Calibri" pitchFamily="34" charset="0"/>
                <a:cs typeface="Times New Roman" pitchFamily="18" charset="0"/>
              </a:rPr>
              <a:t> (1 gm) OD Stat +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ea typeface="Calibri" pitchFamily="34" charset="0"/>
                <a:cs typeface="Times New Roman" pitchFamily="18" charset="0"/>
              </a:rPr>
              <a:t>Tab.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  <a:ea typeface="Calibri" pitchFamily="34" charset="0"/>
                <a:cs typeface="Times New Roman" pitchFamily="18" charset="0"/>
              </a:rPr>
              <a:t>Doxycyciline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ea typeface="Calibri" pitchFamily="34" charset="0"/>
                <a:cs typeface="Times New Roman" pitchFamily="18" charset="0"/>
              </a:rPr>
              <a:t> (100 mg) BID for 21 days</a:t>
            </a:r>
          </a:p>
        </p:txBody>
      </p:sp>
      <p:pic>
        <p:nvPicPr>
          <p:cNvPr id="1030" name="Picture 5" descr="K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514600"/>
            <a:ext cx="2057400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4" descr="Low_62_ChancroidBub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886200"/>
            <a:ext cx="259080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Genital Ulcer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–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Non </a:t>
            </a: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Herpetic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2971800" y="1295400"/>
            <a:ext cx="6172200" cy="990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b="1" smtClean="0"/>
              <a:t>Genital ulcer, single or multiple, painful or painless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Burning sensation in the genital area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Enlarged lymph nodes</a:t>
            </a:r>
          </a:p>
        </p:txBody>
      </p:sp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157288"/>
            <a:ext cx="2438400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381000" y="3733800"/>
          <a:ext cx="2520950" cy="2362200"/>
        </p:xfrm>
        <a:graphic>
          <a:graphicData uri="http://schemas.openxmlformats.org/presentationml/2006/ole">
            <p:oleObj spid="_x0000_s2050" name="Bitmap Image" r:id="rId4" imgW="2362530" imgH="1552792" progId="PBrush">
              <p:embed/>
            </p:oleObj>
          </a:graphicData>
        </a:graphic>
      </p:graphicFrame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200400" y="5715000"/>
            <a:ext cx="51816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Tablet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Azythromycin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(1 gm) single dose +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Inj.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Benzathine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Penicillin 2.4 MU</a:t>
            </a:r>
          </a:p>
        </p:txBody>
      </p:sp>
      <p:pic>
        <p:nvPicPr>
          <p:cNvPr id="2055" name="Picture 2" descr="E:\Pen\My Zone 2\NACO\Drugs\Drug kits\K3.JPG"/>
          <p:cNvPicPr>
            <a:picLocks noChangeAspect="1" noChangeArrowheads="1"/>
          </p:cNvPicPr>
          <p:nvPr/>
        </p:nvPicPr>
        <p:blipFill>
          <a:blip r:embed="rId5"/>
          <a:srcRect l="3703" t="5310" r="3703" b="4425"/>
          <a:stretch>
            <a:fillRect/>
          </a:stretch>
        </p:blipFill>
        <p:spPr bwMode="auto">
          <a:xfrm>
            <a:off x="3276600" y="2667000"/>
            <a:ext cx="1905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3" descr="K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2438400"/>
            <a:ext cx="228600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124200" y="2514600"/>
            <a:ext cx="2133600" cy="2743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Genital Ulcer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– Herpetic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7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895600" y="1447800"/>
            <a:ext cx="6019800" cy="990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b="1" smtClean="0"/>
              <a:t>Eruption of vesicle, painful, multiple Genital ulcer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Burning sensation in the genital area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b="1" smtClean="0"/>
              <a:t>Recurrence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124200" y="5715000"/>
            <a:ext cx="48768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Tab. Acyclovir (400 mg) TDS for 7 days</a:t>
            </a:r>
          </a:p>
        </p:txBody>
      </p:sp>
      <p:pic>
        <p:nvPicPr>
          <p:cNvPr id="26629" name="Picture 3" descr="Herpes Hart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90800"/>
            <a:ext cx="243840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0" descr="K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590800"/>
            <a:ext cx="23272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Vaginal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Discharge Syndrome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7651" name="Picture 3" descr="SANY002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2286000"/>
            <a:ext cx="2540000" cy="3200400"/>
          </a:xfrm>
          <a:noFill/>
        </p:spPr>
      </p:pic>
      <p:sp>
        <p:nvSpPr>
          <p:cNvPr id="2765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2971800" y="1371600"/>
            <a:ext cx="61722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b="1" smtClean="0"/>
              <a:t>Vaginal discharge (cheese, white)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Nature and type of discharge (quantity, color and odor)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Itching around genitilia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3200400" y="5638800"/>
            <a:ext cx="44196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Tab.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Secnidazole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(2 gm) OD Stat +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tab.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Fluconazole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(150 mg) OD Stat</a:t>
            </a:r>
          </a:p>
        </p:txBody>
      </p:sp>
      <p:pic>
        <p:nvPicPr>
          <p:cNvPr id="27654" name="Picture 1" descr="E:\Pen\My Zone 2\NACO\Drugs\Drug kits\K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667000"/>
            <a:ext cx="192563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29650" cy="7921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Cervical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Discharge Syndrome (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Cervicitis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)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867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2133600"/>
            <a:ext cx="2587625" cy="2438400"/>
          </a:xfrm>
          <a:noFill/>
        </p:spPr>
      </p:pic>
      <p:sp>
        <p:nvSpPr>
          <p:cNvPr id="28676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048000" y="1295400"/>
            <a:ext cx="5867400" cy="152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b="1" smtClean="0"/>
              <a:t>Yellowish discharge with bad odour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Nature and type of discharge (quantity, color and odor)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Burning while passing urine, increased frequency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b="1" smtClean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352800" y="5715000"/>
            <a:ext cx="43434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Tab.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Azithromycin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(1 gm) OD Stat +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Tab.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Cefixime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(400 mg) OD Stat</a:t>
            </a:r>
          </a:p>
        </p:txBody>
      </p:sp>
      <p:pic>
        <p:nvPicPr>
          <p:cNvPr id="28678" name="Picture 9" descr="K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895600"/>
            <a:ext cx="217011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Lower Abdominal Pain (LAP)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295400"/>
            <a:ext cx="4495800" cy="3200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b="1" smtClean="0"/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Lower Abdominal Pain 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Fever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Vaginal Discharge 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Menstrual irregularities like heavy, irregular vaginal bleeding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Dysmenorrhoea, dysparenunia, dysuria, tenesmus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Lower backache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b="1" smtClean="0"/>
              <a:t>Cervical motion tenderness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657600" y="5257800"/>
            <a:ext cx="51816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Tab. </a:t>
            </a:r>
            <a:r>
              <a:rPr lang="en-US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Cefixime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400 mg OD stat +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Tab. </a:t>
            </a:r>
            <a:r>
              <a:rPr lang="en-US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Metronidazole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400 mg BD X 14 days +</a:t>
            </a: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Tab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 </a:t>
            </a:r>
            <a:r>
              <a:rPr lang="en-US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Doxycycline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100 mg BD X 14 days</a:t>
            </a:r>
          </a:p>
        </p:txBody>
      </p:sp>
      <p:pic>
        <p:nvPicPr>
          <p:cNvPr id="29701" name="Picture 10" descr="K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981200"/>
            <a:ext cx="228758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4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533400"/>
          </a:xfrm>
        </p:spPr>
        <p:txBody>
          <a:bodyPr/>
          <a:lstStyle/>
          <a:p>
            <a:r>
              <a:rPr lang="en-US" smtClean="0"/>
              <a:t>What are signs and symptoms?</a:t>
            </a:r>
            <a:br>
              <a:rPr lang="en-US" smtClean="0"/>
            </a:br>
            <a:endParaRPr lang="en-US" smtClean="0"/>
          </a:p>
        </p:txBody>
      </p:sp>
      <p:sp>
        <p:nvSpPr>
          <p:cNvPr id="13315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mtClean="0"/>
              <a:t>Sign/s are observed by doctors during examination </a:t>
            </a:r>
          </a:p>
          <a:p>
            <a:pPr>
              <a:lnSpc>
                <a:spcPct val="150000"/>
              </a:lnSpc>
            </a:pPr>
            <a:r>
              <a:rPr lang="en-US" smtClean="0"/>
              <a:t>There are external and internal ‘signs’ – and some may only be seen during an internal examination</a:t>
            </a:r>
          </a:p>
          <a:p>
            <a:pPr>
              <a:lnSpc>
                <a:spcPct val="150000"/>
              </a:lnSpc>
            </a:pPr>
            <a:r>
              <a:rPr lang="en-US" smtClean="0"/>
              <a:t>Symptoms are complaints told by the patient to the doctor </a:t>
            </a:r>
          </a:p>
          <a:p>
            <a:pPr>
              <a:lnSpc>
                <a:spcPct val="150000"/>
              </a:lnSpc>
            </a:pPr>
            <a:r>
              <a:rPr lang="en-US" smtClean="0"/>
              <a:t>When the person with the infection shows no symptoms of that infection, they are called asymptomatic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497763" cy="1143000"/>
          </a:xfrm>
        </p:spPr>
        <p:txBody>
          <a:bodyPr/>
          <a:lstStyle/>
          <a:p>
            <a:pPr eaLnBrk="1" hangingPunct="1"/>
            <a:r>
              <a:rPr lang="en-US" smtClean="0"/>
              <a:t>Ano-Rectal STI syndromes</a:t>
            </a:r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76400" y="1474788"/>
            <a:ext cx="2360613" cy="1954212"/>
          </a:xfrm>
        </p:spPr>
      </p:pic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733800"/>
            <a:ext cx="2384425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562600" y="1474788"/>
            <a:ext cx="2286000" cy="1954212"/>
          </a:xfrm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3657600"/>
            <a:ext cx="2286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676400" y="6126163"/>
            <a:ext cx="23622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Treat as per GUD syndrome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62600" y="6107113"/>
            <a:ext cx="2209800" cy="647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Treat as per UD syndrome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9935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Warts</a:t>
            </a:r>
            <a:br>
              <a:rPr lang="en-US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1747" name="Content Placeholder 3"/>
          <p:cNvSpPr>
            <a:spLocks noGrp="1"/>
          </p:cNvSpPr>
          <p:nvPr>
            <p:ph sz="half" idx="2"/>
          </p:nvPr>
        </p:nvSpPr>
        <p:spPr>
          <a:xfrm>
            <a:off x="3276600" y="1096963"/>
            <a:ext cx="5562600" cy="19510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800" b="1" smtClean="0"/>
              <a:t>Can be, single or multiple, soft painless growths which looks like a cauliflower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800" b="1" smtClean="0"/>
              <a:t>They may appear around anus and oral cavity in both men and women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800" b="1" smtClean="0"/>
              <a:t>In women, they may occur at vulva. In men, they may occur on penis</a:t>
            </a:r>
          </a:p>
          <a:p>
            <a:pPr eaLnBrk="1" hangingPunct="1"/>
            <a:endParaRPr lang="en-US" smtClean="0"/>
          </a:p>
        </p:txBody>
      </p:sp>
      <p:pic>
        <p:nvPicPr>
          <p:cNvPr id="31748" name="Picture 5" descr="wart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219200"/>
            <a:ext cx="2286000" cy="2743200"/>
          </a:xfrm>
        </p:spPr>
      </p:pic>
      <p:pic>
        <p:nvPicPr>
          <p:cNvPr id="31749" name="Picture 6" descr="Warts penil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114800"/>
            <a:ext cx="26987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62400" y="3962400"/>
            <a:ext cx="4572000" cy="18653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Local application of 20%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Podophyllin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should be repeated weekly till the lesions are cleared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defRPr/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Sometimes the warts are treated by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cautery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Genital Louse Infestation</a:t>
            </a:r>
          </a:p>
        </p:txBody>
      </p:sp>
      <p:sp>
        <p:nvSpPr>
          <p:cNvPr id="32771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752600"/>
            <a:ext cx="4972050" cy="1905000"/>
          </a:xfrm>
        </p:spPr>
        <p:txBody>
          <a:bodyPr/>
          <a:lstStyle/>
          <a:p>
            <a:pPr eaLnBrk="1" hangingPunct="1"/>
            <a:r>
              <a:rPr lang="en-US" sz="1800" b="1" smtClean="0"/>
              <a:t>Itching, leading and scratching which may be limited to genital area all over the body</a:t>
            </a:r>
          </a:p>
          <a:p>
            <a:pPr eaLnBrk="1" hangingPunct="1"/>
            <a:r>
              <a:rPr lang="en-US" sz="1800" b="1" smtClean="0"/>
              <a:t>Nits can be seen over the shaft of pubic hair</a:t>
            </a:r>
          </a:p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852613"/>
            <a:ext cx="3154363" cy="2719387"/>
          </a:xfrm>
        </p:spPr>
      </p:pic>
      <p:sp>
        <p:nvSpPr>
          <p:cNvPr id="6" name="TextBox 5"/>
          <p:cNvSpPr txBox="1"/>
          <p:nvPr/>
        </p:nvSpPr>
        <p:spPr>
          <a:xfrm>
            <a:off x="4114800" y="4343400"/>
            <a:ext cx="4419600" cy="18653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Application of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Permethrin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1% around the genital area and washed off after 10 minutes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defRPr/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 few cases, re-treatment is required after 7 days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43850" cy="944563"/>
          </a:xfrm>
        </p:spPr>
        <p:txBody>
          <a:bodyPr/>
          <a:lstStyle/>
          <a:p>
            <a:pPr eaLnBrk="1" hangingPunct="1"/>
            <a:r>
              <a:rPr lang="en-US" smtClean="0"/>
              <a:t>Molluscum Contagiosum</a:t>
            </a:r>
          </a:p>
        </p:txBody>
      </p:sp>
      <p:sp>
        <p:nvSpPr>
          <p:cNvPr id="33795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524000"/>
            <a:ext cx="4591050" cy="1905000"/>
          </a:xfrm>
        </p:spPr>
        <p:txBody>
          <a:bodyPr/>
          <a:lstStyle/>
          <a:p>
            <a:pPr eaLnBrk="1" hangingPunct="1"/>
            <a:r>
              <a:rPr lang="en-US" sz="1800" b="1" smtClean="0"/>
              <a:t>These are multiple, soft, painless smooth, pearl like swellings</a:t>
            </a:r>
          </a:p>
          <a:p>
            <a:pPr eaLnBrk="1" hangingPunct="1"/>
            <a:r>
              <a:rPr lang="en-US" sz="1800" b="1" smtClean="0"/>
              <a:t>They may appear anywhere on the body. When acquired due to unsafe sexual practices, they occur on genital area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</p:txBody>
      </p:sp>
      <p:pic>
        <p:nvPicPr>
          <p:cNvPr id="33796" name="Picture 6" descr="Mollascum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2057400"/>
            <a:ext cx="3657600" cy="2416175"/>
          </a:xfrm>
        </p:spPr>
      </p:pic>
      <p:sp>
        <p:nvSpPr>
          <p:cNvPr id="6" name="TextBox 5"/>
          <p:cNvSpPr txBox="1"/>
          <p:nvPr/>
        </p:nvSpPr>
        <p:spPr>
          <a:xfrm>
            <a:off x="4343400" y="4114800"/>
            <a:ext cx="4343400" cy="2142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Each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mollusci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is opened with a needle (extirpation) and the inner side is touched with 30% TCA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dirty="0" smtClean="0"/>
              <a:t> </a:t>
            </a:r>
            <a:r>
              <a:rPr lang="en-US" b="1" dirty="0" smtClean="0"/>
              <a:t>(</a:t>
            </a:r>
            <a:r>
              <a:rPr lang="en-US" b="1" dirty="0" err="1" smtClean="0"/>
              <a:t>Trichloro</a:t>
            </a:r>
            <a:r>
              <a:rPr lang="en-US" b="1" dirty="0" smtClean="0"/>
              <a:t> Acetic Acid)</a:t>
            </a: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defRPr/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Sometimes the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Molluscum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are treated by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cautery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499350" cy="1143000"/>
          </a:xfrm>
        </p:spPr>
        <p:txBody>
          <a:bodyPr/>
          <a:lstStyle/>
          <a:p>
            <a:pPr eaLnBrk="1" hangingPunct="1"/>
            <a:r>
              <a:rPr lang="en-US" smtClean="0"/>
              <a:t>Genital Scabies</a:t>
            </a:r>
          </a:p>
        </p:txBody>
      </p:sp>
      <p:sp>
        <p:nvSpPr>
          <p:cNvPr id="34819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524000"/>
            <a:ext cx="4743450" cy="1905000"/>
          </a:xfrm>
        </p:spPr>
        <p:txBody>
          <a:bodyPr/>
          <a:lstStyle/>
          <a:p>
            <a:pPr eaLnBrk="1" hangingPunct="1"/>
            <a:r>
              <a:rPr lang="en-US" sz="1800" b="1" smtClean="0"/>
              <a:t>Itching of genitals, especially at night</a:t>
            </a:r>
          </a:p>
          <a:p>
            <a:pPr eaLnBrk="1" hangingPunct="1"/>
            <a:r>
              <a:rPr lang="en-US" sz="1800" b="1" smtClean="0"/>
              <a:t>Other members of the family may also have similar symptoms</a:t>
            </a:r>
          </a:p>
          <a:p>
            <a:pPr eaLnBrk="1" hangingPunct="1"/>
            <a:r>
              <a:rPr lang="en-US" sz="1800" b="1" smtClean="0"/>
              <a:t>They may appear on any of the body folds. If acquired due to unsafe sexual practices, they occur on genital area</a:t>
            </a:r>
          </a:p>
          <a:p>
            <a:pPr eaLnBrk="1" hangingPunct="1"/>
            <a:endParaRPr lang="en-US" smtClean="0"/>
          </a:p>
        </p:txBody>
      </p:sp>
      <p:pic>
        <p:nvPicPr>
          <p:cNvPr id="34820" name="Content Placeholder 4" descr="Scabi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2286000"/>
            <a:ext cx="3657600" cy="2687638"/>
          </a:xfrm>
        </p:spPr>
      </p:pic>
      <p:sp>
        <p:nvSpPr>
          <p:cNvPr id="7" name="TextBox 6"/>
          <p:cNvSpPr txBox="1"/>
          <p:nvPr/>
        </p:nvSpPr>
        <p:spPr>
          <a:xfrm>
            <a:off x="4343400" y="4114800"/>
            <a:ext cx="4419600" cy="1200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Overnight application of Benzyl benzoate lotion or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Permethrin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cream all over the body and bathing next morning is required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Most STI are Asymptomatic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STI/RTI-IN WOMEN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More than 50% of STI in women are without symptoms!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Women are more easily infected than men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More complications in women-infertility, cancer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Untreated STI/RTI in women can affect her child - still born, abortions, eye infections at birth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Complications of STI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mtClean="0"/>
              <a:t>HIV transmission</a:t>
            </a:r>
          </a:p>
          <a:p>
            <a:r>
              <a:rPr lang="en-US" smtClean="0"/>
              <a:t>Mother to child transmission</a:t>
            </a:r>
          </a:p>
          <a:p>
            <a:r>
              <a:rPr lang="en-US" smtClean="0"/>
              <a:t>Abortions</a:t>
            </a:r>
          </a:p>
          <a:p>
            <a:r>
              <a:rPr lang="en-US" smtClean="0"/>
              <a:t>Infertility</a:t>
            </a:r>
          </a:p>
          <a:p>
            <a:r>
              <a:rPr lang="en-US" smtClean="0"/>
              <a:t>Congenital Malformations</a:t>
            </a:r>
          </a:p>
          <a:p>
            <a:r>
              <a:rPr lang="en-US" smtClean="0"/>
              <a:t>Pelvic Inflammatory Disease</a:t>
            </a:r>
          </a:p>
          <a:p>
            <a:r>
              <a:rPr lang="en-US" smtClean="0"/>
              <a:t>Cervical cancer</a:t>
            </a:r>
          </a:p>
          <a:p>
            <a:r>
              <a:rPr lang="en-US" smtClean="0"/>
              <a:t>Painful scrotal swelling</a:t>
            </a:r>
          </a:p>
          <a:p>
            <a:r>
              <a:rPr lang="en-US" smtClean="0"/>
              <a:t>Ectopic pregnancy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STI-HIV Inter-Relationship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Both are sexually transmitted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Populations with high STI rates show a very high rate of sexually transmitted HIV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STI causes changes in mucosa which facilitates HIV acquisition and transmission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Presence of an STI can increase risk of acquisition and transmission of HIV FIVE to TEN FOLDS!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Correct treatment of STI can reduce of HIV infection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Are STI curable? 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All STI except </a:t>
            </a:r>
          </a:p>
          <a:p>
            <a:pPr algn="ctr" eaLnBrk="1" hangingPunct="1">
              <a:buFont typeface="Wingdings 3" pitchFamily="18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HIV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smtClean="0"/>
              <a:t>Herpes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 Hepatitis B </a:t>
            </a:r>
          </a:p>
          <a:p>
            <a:pPr eaLnBrk="1" hangingPunct="1"/>
            <a:endParaRPr lang="en-US" dirty="0" smtClean="0"/>
          </a:p>
          <a:p>
            <a:pPr algn="ctr" eaLnBrk="1" hangingPunct="1">
              <a:buFont typeface="Wingdings 3" pitchFamily="18" charset="2"/>
              <a:buNone/>
            </a:pPr>
            <a:endParaRPr lang="en-US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Are curable!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/>
          <a:lstStyle/>
          <a:p>
            <a:r>
              <a:rPr lang="en-US" smtClean="0"/>
              <a:t>Group Work – 2 Groups</a:t>
            </a:r>
            <a:br>
              <a:rPr lang="en-US" smtClean="0"/>
            </a:br>
            <a:endParaRPr 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mtClean="0"/>
              <a:t>Complete the STI/RTI table – one for males and one for females (handout)</a:t>
            </a:r>
          </a:p>
          <a:p>
            <a:pPr>
              <a:lnSpc>
                <a:spcPct val="200000"/>
              </a:lnSpc>
            </a:pPr>
            <a:r>
              <a:rPr lang="en-US" smtClean="0"/>
              <a:t>Use the list of jumbled names of STI/RTI, signs and symptoms given to complete the table (handout)</a:t>
            </a:r>
          </a:p>
          <a:p>
            <a:pPr>
              <a:buFont typeface="Wingdings 3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Treatment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 be taken from a trained Doctor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 be taken for the duration prescribed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 be taken in the dosage prescribed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 be given to the sexual partner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 use condoms during treatment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Prevention of STI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Practice safer sex: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Use condom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Non Penetrative Sex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Mutual masturbation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Kiss, cuddle, massage, embrace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609600"/>
          </a:xfrm>
        </p:spPr>
        <p:txBody>
          <a:bodyPr/>
          <a:lstStyle/>
          <a:p>
            <a:r>
              <a:rPr lang="en-US" smtClean="0"/>
              <a:t>                    THANK YOU!</a:t>
            </a:r>
          </a:p>
        </p:txBody>
      </p:sp>
      <p:pic>
        <p:nvPicPr>
          <p:cNvPr id="43011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r>
              <a:rPr lang="en-US" smtClean="0"/>
              <a:t>What is STI and RTI?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b="1" smtClean="0"/>
              <a:t>Reproductive Tract Infections (RTI): </a:t>
            </a:r>
            <a:r>
              <a:rPr lang="en-US" smtClean="0"/>
              <a:t>Any infection of the reproductive tract in males, females and transgender/transsexual</a:t>
            </a:r>
          </a:p>
          <a:p>
            <a:pPr>
              <a:buFont typeface="Wingdings 3" pitchFamily="18" charset="2"/>
              <a:buNone/>
            </a:pPr>
            <a:endParaRPr lang="en-US" smtClean="0"/>
          </a:p>
          <a:p>
            <a:r>
              <a:rPr lang="en-US" b="1" smtClean="0"/>
              <a:t>Sexually Transmitted Infections (STI): </a:t>
            </a:r>
            <a:r>
              <a:rPr lang="en-US" smtClean="0"/>
              <a:t>  Infections caused by germs that are passed from one person to another mainly through sexual contact</a:t>
            </a:r>
          </a:p>
          <a:p>
            <a:pPr>
              <a:buFont typeface="Wingdings 3" pitchFamily="18" charset="2"/>
              <a:buNone/>
            </a:pPr>
            <a:endParaRPr lang="en-US" smtClean="0"/>
          </a:p>
          <a:p>
            <a:pPr>
              <a:buFont typeface="Wingdings 3" pitchFamily="18" charset="2"/>
              <a:buNone/>
            </a:pPr>
            <a:r>
              <a:rPr lang="en-IN" smtClean="0"/>
              <a:t>HIV infection spreads mostly through unsafe sexual </a:t>
            </a:r>
          </a:p>
          <a:p>
            <a:pPr>
              <a:buFont typeface="Wingdings 3" pitchFamily="18" charset="2"/>
              <a:buNone/>
            </a:pPr>
            <a:r>
              <a:rPr lang="en-IN" smtClean="0"/>
              <a:t>practices. HIV infection is also an STI.</a:t>
            </a:r>
            <a:r>
              <a:rPr lang="en-US" smtClean="0"/>
              <a:t> 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Reproductive Tract Infections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Reproductive Tract Infections (RTI) – are transmitted in three ways 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Overgrowth of normal organisms in the genital system – Eg. Bacterial Vaginosis, Candidiasis </a:t>
            </a:r>
          </a:p>
          <a:p>
            <a:pPr eaLnBrk="1" hangingPunct="1"/>
            <a:r>
              <a:rPr lang="en-US" smtClean="0"/>
              <a:t>Physician/practitioner/procedure induced infections – Infection following improper procedures during catheterization, IUD insertion, termination of pregnancy, delivery, etc.</a:t>
            </a:r>
          </a:p>
          <a:p>
            <a:pPr eaLnBrk="1" hangingPunct="1"/>
            <a:r>
              <a:rPr lang="en-US" smtClean="0"/>
              <a:t>Through unsafe sexual practices. these are called as Sexually Transmitted Infections (STI)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are STI?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	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	</a:t>
            </a:r>
            <a:r>
              <a:rPr lang="en-US" sz="2800" smtClean="0"/>
              <a:t>A group of communicable infections transmitted predominantly by unsafe sexual practices including close body contact</a:t>
            </a:r>
          </a:p>
          <a:p>
            <a:pPr eaLnBrk="1" hangingPunct="1">
              <a:buFont typeface="Wingdings 3" pitchFamily="18" charset="2"/>
              <a:buNone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big is the problem of STI?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WHO estimates occurrence of 340 million new cases every year! Almost 1 million per day!! 650 per minute!!!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In India 30 million episodes happen every year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Almost 1 </a:t>
            </a:r>
            <a:r>
              <a:rPr lang="en-US" dirty="0" err="1" smtClean="0"/>
              <a:t>lakh</a:t>
            </a:r>
            <a:r>
              <a:rPr lang="en-US" dirty="0" smtClean="0"/>
              <a:t> episodes a day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Most affected are men and women in the age group of 15 to 49 years 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0"/>
          </a:xfrm>
        </p:spPr>
        <p:txBody>
          <a:bodyPr/>
          <a:lstStyle/>
          <a:p>
            <a:r>
              <a:rPr lang="en-US" smtClean="0"/>
              <a:t>Common symptoms and signs of STI/RTI in males</a:t>
            </a:r>
            <a:br>
              <a:rPr lang="en-US" smtClean="0"/>
            </a:br>
            <a:endParaRPr 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84725"/>
          </a:xfrm>
        </p:spPr>
        <p:txBody>
          <a:bodyPr/>
          <a:lstStyle/>
          <a:p>
            <a:r>
              <a:rPr lang="en-US" sz="2800" smtClean="0"/>
              <a:t>Urethral discharge/Burning or pain during urination/ frequent urination</a:t>
            </a:r>
          </a:p>
          <a:p>
            <a:r>
              <a:rPr lang="en-US" sz="2800" smtClean="0"/>
              <a:t>Genital itching </a:t>
            </a:r>
          </a:p>
          <a:p>
            <a:r>
              <a:rPr lang="en-US" sz="2800" smtClean="0"/>
              <a:t>Swelling in groin/scrotal swelling </a:t>
            </a:r>
          </a:p>
          <a:p>
            <a:r>
              <a:rPr lang="en-US" sz="2800" smtClean="0"/>
              <a:t>Blisters or ulcers on the genitals, anus, mouth, lips </a:t>
            </a:r>
          </a:p>
          <a:p>
            <a:r>
              <a:rPr lang="en-US" sz="2800" smtClean="0"/>
              <a:t>Itching or tingling in genital area</a:t>
            </a:r>
          </a:p>
          <a:p>
            <a:r>
              <a:rPr lang="en-US" sz="2800" smtClean="0"/>
              <a:t>Ano rectal discharge </a:t>
            </a:r>
          </a:p>
          <a:p>
            <a:r>
              <a:rPr lang="en-US" sz="2800" smtClean="0"/>
              <a:t>Warts on genitals, anus or surrounding area 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r>
              <a:rPr lang="en-US" smtClean="0"/>
              <a:t>Common symptoms and signs of STI/RTI in females</a:t>
            </a:r>
            <a:br>
              <a:rPr lang="en-US" smtClean="0"/>
            </a:br>
            <a:endParaRPr lang="en-US" smtClean="0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en-US" sz="2800" smtClean="0"/>
              <a:t>Unusual vaginal discharge </a:t>
            </a:r>
          </a:p>
          <a:p>
            <a:r>
              <a:rPr lang="en-US" sz="2800" smtClean="0"/>
              <a:t>Genital itching </a:t>
            </a:r>
          </a:p>
          <a:p>
            <a:r>
              <a:rPr lang="en-US" sz="2800" smtClean="0"/>
              <a:t>Abnormal and/or heavy vaginal bleeding </a:t>
            </a:r>
          </a:p>
          <a:p>
            <a:r>
              <a:rPr lang="en-US" sz="2800" smtClean="0"/>
              <a:t>Pain during sexual intercourse </a:t>
            </a:r>
          </a:p>
          <a:p>
            <a:r>
              <a:rPr lang="en-US" sz="2800" smtClean="0"/>
              <a:t>Lower abdominal pain (pain below the belly button, pelvic pain)</a:t>
            </a:r>
          </a:p>
          <a:p>
            <a:r>
              <a:rPr lang="en-US" sz="2800" smtClean="0"/>
              <a:t>Blisters/ulcers on the genitals, anus or surrounding area, mouth, lips 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603</TotalTime>
  <Words>1291</Words>
  <Application>Microsoft Office PowerPoint</Application>
  <PresentationFormat>On-screen Show (4:3)</PresentationFormat>
  <Paragraphs>219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Origin</vt:lpstr>
      <vt:lpstr>Bitmap Image</vt:lpstr>
      <vt:lpstr>Basics of STI/RTI</vt:lpstr>
      <vt:lpstr>What are signs and symptoms? </vt:lpstr>
      <vt:lpstr>Group Work – 2 Groups </vt:lpstr>
      <vt:lpstr>What is STI and RTI?</vt:lpstr>
      <vt:lpstr>Reproductive Tract Infections </vt:lpstr>
      <vt:lpstr>What are STI?</vt:lpstr>
      <vt:lpstr>How big is the problem of STI?</vt:lpstr>
      <vt:lpstr>Common symptoms and signs of STI/RTI in males </vt:lpstr>
      <vt:lpstr>Common symptoms and signs of STI/RTI in females </vt:lpstr>
      <vt:lpstr>Common Reproductive Tract Infections / Sexually Transmitted Infections syndromes </vt:lpstr>
      <vt:lpstr>Contd.  </vt:lpstr>
      <vt:lpstr>Urethral Discharge</vt:lpstr>
      <vt:lpstr>Painful Scrotal Swelling</vt:lpstr>
      <vt:lpstr>Inguinal Bubo</vt:lpstr>
      <vt:lpstr>Genital Ulcer – Non Herpetic</vt:lpstr>
      <vt:lpstr>Genital Ulcer – Herpetic</vt:lpstr>
      <vt:lpstr>Vaginal Discharge Syndrome</vt:lpstr>
      <vt:lpstr>Cervical Discharge Syndrome (Cervicitis)</vt:lpstr>
      <vt:lpstr>Lower Abdominal Pain (LAP)</vt:lpstr>
      <vt:lpstr>Ano-Rectal STI syndromes</vt:lpstr>
      <vt:lpstr>Warts </vt:lpstr>
      <vt:lpstr>Genital Louse Infestation</vt:lpstr>
      <vt:lpstr>Molluscum Contagiosum</vt:lpstr>
      <vt:lpstr>Genital Scabies</vt:lpstr>
      <vt:lpstr>Most STI are Asymptomatic</vt:lpstr>
      <vt:lpstr> STI/RTI-IN WOMEN</vt:lpstr>
      <vt:lpstr>Complications of STI</vt:lpstr>
      <vt:lpstr>STI-HIV Inter-Relationship</vt:lpstr>
      <vt:lpstr>Are STI curable? </vt:lpstr>
      <vt:lpstr>Treatment</vt:lpstr>
      <vt:lpstr>Prevention of STI</vt:lpstr>
      <vt:lpstr>                    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REDUCTION COUNSELLING</dc:title>
  <dc:creator>Gary Deepak</dc:creator>
  <cp:lastModifiedBy>TAPTI</cp:lastModifiedBy>
  <cp:revision>70</cp:revision>
  <dcterms:created xsi:type="dcterms:W3CDTF">2009-07-21T15:16:10Z</dcterms:created>
  <dcterms:modified xsi:type="dcterms:W3CDTF">2010-01-13T11:29:58Z</dcterms:modified>
</cp:coreProperties>
</file>