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57063-D446-454A-A2D6-3C3B36E7B4A7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013DE-A444-4CD0-B87A-07FFD021E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Understanding the Body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/>
          <a:p>
            <a:r>
              <a:rPr lang="en-US" b="1" dirty="0" smtClean="0"/>
              <a:t>Reproductive and Sexual Organs</a:t>
            </a:r>
            <a:endParaRPr lang="en-US" b="1" dirty="0"/>
          </a:p>
        </p:txBody>
      </p:sp>
      <p:pic>
        <p:nvPicPr>
          <p:cNvPr id="4" name="Picture 3" descr="Naco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381000"/>
            <a:ext cx="944563" cy="704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pPr algn="l"/>
            <a:r>
              <a:rPr lang="en-US" smtClean="0"/>
              <a:t>                 THANK YOU!</a:t>
            </a:r>
            <a:endParaRPr lang="en-US" dirty="0"/>
          </a:p>
        </p:txBody>
      </p:sp>
      <p:pic>
        <p:nvPicPr>
          <p:cNvPr id="4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dobe Caslon Pro" pitchFamily="18" charset="0"/>
              </a:rPr>
              <a:t>Sexual Health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Adobe Caslon Pro" pitchFamily="18" charset="0"/>
              </a:rPr>
              <a:t>Sexual </a:t>
            </a:r>
            <a:r>
              <a:rPr lang="en-US" dirty="0">
                <a:latin typeface="Adobe Caslon Pro" pitchFamily="18" charset="0"/>
              </a:rPr>
              <a:t>Health means being able to have a </a:t>
            </a:r>
            <a:endParaRPr lang="en-US" dirty="0" smtClean="0">
              <a:latin typeface="Adobe Caslon Pro" pitchFamily="18" charset="0"/>
            </a:endParaRPr>
          </a:p>
          <a:p>
            <a:pPr>
              <a:buNone/>
            </a:pPr>
            <a:r>
              <a:rPr lang="en-US" dirty="0" smtClean="0">
                <a:latin typeface="Adobe Caslon Pro" pitchFamily="18" charset="0"/>
              </a:rPr>
              <a:t>responsible</a:t>
            </a:r>
            <a:r>
              <a:rPr lang="en-US" dirty="0">
                <a:latin typeface="Adobe Caslon Pro" pitchFamily="18" charset="0"/>
              </a:rPr>
              <a:t>, satisfying and safer sex life. </a:t>
            </a:r>
          </a:p>
          <a:p>
            <a:endParaRPr lang="en-US" dirty="0" smtClean="0">
              <a:latin typeface="Adobe Caslon Pro" pitchFamily="18" charset="0"/>
            </a:endParaRPr>
          </a:p>
          <a:p>
            <a:pPr>
              <a:buNone/>
            </a:pPr>
            <a:r>
              <a:rPr lang="en-US" dirty="0" smtClean="0">
                <a:latin typeface="Adobe Caslon Pro" pitchFamily="18" charset="0"/>
              </a:rPr>
              <a:t>Achieving </a:t>
            </a:r>
            <a:r>
              <a:rPr lang="en-US" dirty="0">
                <a:latin typeface="Adobe Caslon Pro" pitchFamily="18" charset="0"/>
              </a:rPr>
              <a:t>sexual health requires a positive </a:t>
            </a:r>
            <a:endParaRPr lang="en-US" dirty="0" smtClean="0">
              <a:latin typeface="Adobe Caslon Pro" pitchFamily="18" charset="0"/>
            </a:endParaRPr>
          </a:p>
          <a:p>
            <a:pPr>
              <a:buNone/>
            </a:pPr>
            <a:r>
              <a:rPr lang="en-US" dirty="0" smtClean="0">
                <a:latin typeface="Adobe Caslon Pro" pitchFamily="18" charset="0"/>
              </a:rPr>
              <a:t>approach </a:t>
            </a:r>
            <a:r>
              <a:rPr lang="en-US" dirty="0">
                <a:latin typeface="Adobe Caslon Pro" pitchFamily="18" charset="0"/>
              </a:rPr>
              <a:t>to sexuality and mutual respect </a:t>
            </a:r>
            <a:endParaRPr lang="en-US" dirty="0" smtClean="0">
              <a:latin typeface="Adobe Caslon Pro" pitchFamily="18" charset="0"/>
            </a:endParaRPr>
          </a:p>
          <a:p>
            <a:pPr>
              <a:buNone/>
            </a:pPr>
            <a:r>
              <a:rPr lang="en-US" dirty="0" smtClean="0">
                <a:latin typeface="Adobe Caslon Pro" pitchFamily="18" charset="0"/>
              </a:rPr>
              <a:t>between </a:t>
            </a:r>
            <a:r>
              <a:rPr lang="en-US" dirty="0">
                <a:latin typeface="Adobe Caslon Pro" pitchFamily="18" charset="0"/>
              </a:rPr>
              <a:t>partners.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dobe Caslon Pro" pitchFamily="18" charset="0"/>
              </a:rPr>
              <a:t>Basic Elements of Sexual Health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96200" cy="54102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sz="3800" dirty="0">
                <a:latin typeface="Adobe Caslon Pro" pitchFamily="18" charset="0"/>
              </a:rPr>
              <a:t>Having factual information about our </a:t>
            </a:r>
            <a:r>
              <a:rPr lang="en-US" sz="3800" dirty="0" smtClean="0">
                <a:latin typeface="Adobe Caslon Pro" pitchFamily="18" charset="0"/>
              </a:rPr>
              <a:t>bodies</a:t>
            </a:r>
          </a:p>
          <a:p>
            <a:pPr lvl="0" algn="just">
              <a:buNone/>
            </a:pPr>
            <a:r>
              <a:rPr lang="en-US" sz="3800" dirty="0" smtClean="0">
                <a:latin typeface="Adobe Caslon Pro" pitchFamily="18" charset="0"/>
              </a:rPr>
              <a:t>    so that </a:t>
            </a:r>
            <a:r>
              <a:rPr lang="en-US" sz="3800" dirty="0">
                <a:latin typeface="Adobe Caslon Pro" pitchFamily="18" charset="0"/>
              </a:rPr>
              <a:t>we understand how male and female </a:t>
            </a:r>
            <a:endParaRPr lang="en-US" sz="3800" dirty="0" smtClean="0">
              <a:latin typeface="Adobe Caslon Pro" pitchFamily="18" charset="0"/>
            </a:endParaRPr>
          </a:p>
          <a:p>
            <a:pPr lvl="0" algn="just">
              <a:buNone/>
            </a:pPr>
            <a:r>
              <a:rPr lang="en-US" sz="3800" dirty="0" smtClean="0">
                <a:latin typeface="Adobe Caslon Pro" pitchFamily="18" charset="0"/>
              </a:rPr>
              <a:t>    reproductive </a:t>
            </a:r>
            <a:r>
              <a:rPr lang="en-US" sz="3800" dirty="0">
                <a:latin typeface="Adobe Caslon Pro" pitchFamily="18" charset="0"/>
              </a:rPr>
              <a:t>systems function and about male </a:t>
            </a:r>
            <a:endParaRPr lang="en-US" sz="3800" dirty="0" smtClean="0">
              <a:latin typeface="Adobe Caslon Pro" pitchFamily="18" charset="0"/>
            </a:endParaRPr>
          </a:p>
          <a:p>
            <a:pPr lvl="0" algn="just">
              <a:buNone/>
            </a:pPr>
            <a:r>
              <a:rPr lang="en-US" sz="3800" dirty="0" smtClean="0">
                <a:latin typeface="Adobe Caslon Pro" pitchFamily="18" charset="0"/>
              </a:rPr>
              <a:t>    and </a:t>
            </a:r>
            <a:r>
              <a:rPr lang="en-US" sz="3800" dirty="0">
                <a:latin typeface="Adobe Caslon Pro" pitchFamily="18" charset="0"/>
              </a:rPr>
              <a:t>female sexual response, and </a:t>
            </a:r>
            <a:r>
              <a:rPr lang="en-US" sz="3800" dirty="0" smtClean="0">
                <a:latin typeface="Adobe Caslon Pro" pitchFamily="18" charset="0"/>
              </a:rPr>
              <a:t>how </a:t>
            </a:r>
          </a:p>
          <a:p>
            <a:pPr lvl="0" algn="just">
              <a:buNone/>
            </a:pPr>
            <a:r>
              <a:rPr lang="en-US" sz="3800" dirty="0" smtClean="0">
                <a:latin typeface="Adobe Caslon Pro" pitchFamily="18" charset="0"/>
              </a:rPr>
              <a:t>    STI/RTI and HIV </a:t>
            </a:r>
            <a:r>
              <a:rPr lang="en-US" sz="3800" dirty="0">
                <a:latin typeface="Adobe Caslon Pro" pitchFamily="18" charset="0"/>
              </a:rPr>
              <a:t>can be transmitted </a:t>
            </a:r>
            <a:r>
              <a:rPr lang="en-US" sz="3800" dirty="0" smtClean="0">
                <a:latin typeface="Adobe Caslon Pro" pitchFamily="18" charset="0"/>
              </a:rPr>
              <a:t>and</a:t>
            </a:r>
          </a:p>
          <a:p>
            <a:pPr lvl="0" algn="just">
              <a:buNone/>
            </a:pPr>
            <a:r>
              <a:rPr lang="en-US" sz="3800" dirty="0" smtClean="0">
                <a:latin typeface="Adobe Caslon Pro" pitchFamily="18" charset="0"/>
              </a:rPr>
              <a:t>    prevented</a:t>
            </a:r>
            <a:endParaRPr lang="en-US" sz="3800" dirty="0">
              <a:latin typeface="Adobe Caslon Pro" pitchFamily="18" charset="0"/>
            </a:endParaRPr>
          </a:p>
          <a:p>
            <a:pPr>
              <a:buNone/>
            </a:pPr>
            <a:r>
              <a:rPr lang="en-US" sz="3800" dirty="0">
                <a:latin typeface="Adobe Caslon Pro" pitchFamily="18" charset="0"/>
              </a:rPr>
              <a:t> </a:t>
            </a:r>
          </a:p>
          <a:p>
            <a:r>
              <a:rPr lang="en-US" sz="3800" dirty="0" smtClean="0">
                <a:latin typeface="Adobe Caslon Pro" pitchFamily="18" charset="0"/>
              </a:rPr>
              <a:t>Being </a:t>
            </a:r>
            <a:r>
              <a:rPr lang="en-US" sz="3800" dirty="0">
                <a:latin typeface="Adobe Caslon Pro" pitchFamily="18" charset="0"/>
              </a:rPr>
              <a:t>able to make appropriate decisions </a:t>
            </a:r>
            <a:r>
              <a:rPr lang="en-US" sz="3800" dirty="0" smtClean="0">
                <a:latin typeface="Adobe Caslon Pro" pitchFamily="18" charset="0"/>
              </a:rPr>
              <a:t>that</a:t>
            </a:r>
          </a:p>
          <a:p>
            <a:pPr lvl="0">
              <a:buNone/>
            </a:pPr>
            <a:r>
              <a:rPr lang="en-US" sz="3800" dirty="0" smtClean="0">
                <a:latin typeface="Adobe Caslon Pro" pitchFamily="18" charset="0"/>
              </a:rPr>
              <a:t>    affect </a:t>
            </a:r>
            <a:r>
              <a:rPr lang="en-US" sz="3800" dirty="0">
                <a:latin typeface="Adobe Caslon Pro" pitchFamily="18" charset="0"/>
              </a:rPr>
              <a:t>our health such as knowing how to </a:t>
            </a:r>
            <a:endParaRPr lang="en-US" sz="3800" dirty="0" smtClean="0">
              <a:latin typeface="Adobe Caslon Pro" pitchFamily="18" charset="0"/>
            </a:endParaRPr>
          </a:p>
          <a:p>
            <a:pPr lvl="0">
              <a:buNone/>
            </a:pPr>
            <a:r>
              <a:rPr lang="en-US" sz="3800" dirty="0" smtClean="0">
                <a:latin typeface="Adobe Caslon Pro" pitchFamily="18" charset="0"/>
              </a:rPr>
              <a:t>    have safer </a:t>
            </a:r>
            <a:r>
              <a:rPr lang="en-US" sz="3800" dirty="0">
                <a:latin typeface="Adobe Caslon Pro" pitchFamily="18" charset="0"/>
              </a:rPr>
              <a:t>sex and being able to make </a:t>
            </a:r>
            <a:r>
              <a:rPr lang="en-US" sz="3800" dirty="0" smtClean="0">
                <a:latin typeface="Adobe Caslon Pro" pitchFamily="18" charset="0"/>
              </a:rPr>
              <a:t>that</a:t>
            </a:r>
          </a:p>
          <a:p>
            <a:pPr lvl="0">
              <a:buNone/>
            </a:pPr>
            <a:r>
              <a:rPr lang="en-US" sz="3800" dirty="0" smtClean="0">
                <a:latin typeface="Adobe Caslon Pro" pitchFamily="18" charset="0"/>
              </a:rPr>
              <a:t>    choice</a:t>
            </a:r>
            <a:endParaRPr lang="en-US" sz="3800" dirty="0">
              <a:latin typeface="Adobe Caslon Pro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dobe Caslon Pro" pitchFamily="18" charset="0"/>
              </a:rPr>
              <a:t>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latin typeface="Adobe Caslon Pro" pitchFamily="18" charset="0"/>
              </a:rPr>
              <a:t>Being able to enjoy and control our sexuality and reproduction</a:t>
            </a:r>
          </a:p>
          <a:p>
            <a:pPr>
              <a:buNone/>
            </a:pPr>
            <a:endParaRPr lang="en-US" dirty="0">
              <a:latin typeface="Adobe Caslon Pro" pitchFamily="18" charset="0"/>
            </a:endParaRPr>
          </a:p>
          <a:p>
            <a:pPr lvl="0"/>
            <a:r>
              <a:rPr lang="en-US" dirty="0">
                <a:latin typeface="Adobe Caslon Pro" pitchFamily="18" charset="0"/>
              </a:rPr>
              <a:t>Living in a safe environment free of sexual or other forms of violence which women and non-masculine males are often the most vulnerable to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Group Work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153400" cy="3810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Labelling</a:t>
            </a:r>
            <a:r>
              <a:rPr lang="en-US" dirty="0" smtClean="0"/>
              <a:t> </a:t>
            </a:r>
            <a:r>
              <a:rPr lang="en-US" dirty="0"/>
              <a:t>Internal </a:t>
            </a:r>
            <a:r>
              <a:rPr lang="en-US" dirty="0" smtClean="0"/>
              <a:t>and External </a:t>
            </a:r>
            <a:r>
              <a:rPr lang="en-US" dirty="0"/>
              <a:t>Sexual </a:t>
            </a:r>
            <a:r>
              <a:rPr lang="en-US" dirty="0" smtClean="0"/>
              <a:t>and Reproductive </a:t>
            </a:r>
            <a:r>
              <a:rPr lang="en-US" dirty="0"/>
              <a:t>Organs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909" t="8434" r="909" b="1205"/>
          <a:stretch>
            <a:fillRect/>
          </a:stretch>
        </p:blipFill>
        <p:spPr bwMode="auto">
          <a:xfrm>
            <a:off x="685800" y="12192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MALE ANATOMY</a:t>
            </a:r>
            <a:endParaRPr lang="en-US" sz="4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</a:t>
            </a:r>
            <a:r>
              <a:rPr lang="en-US" b="1" dirty="0"/>
              <a:t>ALE ANATOMY (EXTERNAL VIEW)</a:t>
            </a:r>
            <a:endParaRPr lang="en-US" dirty="0"/>
          </a:p>
        </p:txBody>
      </p:sp>
      <p:pic>
        <p:nvPicPr>
          <p:cNvPr id="2050" name="Picture 2" descr="Labbeled male reproductive org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524000"/>
            <a:ext cx="4114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FEMALE ANATOMY</a:t>
            </a:r>
            <a:endParaRPr lang="en-US" sz="4000" b="1" dirty="0"/>
          </a:p>
        </p:txBody>
      </p:sp>
      <p:pic>
        <p:nvPicPr>
          <p:cNvPr id="1026" name="Picture 2" descr="D:\Day 2 Image 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425" y="1276350"/>
            <a:ext cx="7677150" cy="4305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FEMALE ANATOMY (EXTERNAL VIEW)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t="11667"/>
          <a:stretch>
            <a:fillRect/>
          </a:stretch>
        </p:blipFill>
        <p:spPr bwMode="auto">
          <a:xfrm>
            <a:off x="457200" y="2057400"/>
            <a:ext cx="8229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152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Understanding the Body</vt:lpstr>
      <vt:lpstr>Sexual Health </vt:lpstr>
      <vt:lpstr>Basic Elements of Sexual Health </vt:lpstr>
      <vt:lpstr>Contd.</vt:lpstr>
      <vt:lpstr>Group Work </vt:lpstr>
      <vt:lpstr>MALE ANATOMY</vt:lpstr>
      <vt:lpstr>MALE ANATOMY (EXTERNAL VIEW)</vt:lpstr>
      <vt:lpstr>FEMALE ANATOMY</vt:lpstr>
      <vt:lpstr>FEMALE ANATOMY (EXTERNAL VIEW)</vt:lpstr>
      <vt:lpstr>                 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TAPTI</cp:lastModifiedBy>
  <cp:revision>18</cp:revision>
  <dcterms:created xsi:type="dcterms:W3CDTF">2009-12-15T12:10:58Z</dcterms:created>
  <dcterms:modified xsi:type="dcterms:W3CDTF">2010-01-13T05:25:14Z</dcterms:modified>
</cp:coreProperties>
</file>