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8"/>
  </p:notesMasterIdLst>
  <p:sldIdLst>
    <p:sldId id="256" r:id="rId2"/>
    <p:sldId id="278" r:id="rId3"/>
    <p:sldId id="257" r:id="rId4"/>
    <p:sldId id="279" r:id="rId5"/>
    <p:sldId id="258" r:id="rId6"/>
    <p:sldId id="288" r:id="rId7"/>
    <p:sldId id="289" r:id="rId8"/>
    <p:sldId id="290" r:id="rId9"/>
    <p:sldId id="291" r:id="rId10"/>
    <p:sldId id="292" r:id="rId11"/>
    <p:sldId id="293" r:id="rId12"/>
    <p:sldId id="295" r:id="rId13"/>
    <p:sldId id="294" r:id="rId14"/>
    <p:sldId id="282" r:id="rId15"/>
    <p:sldId id="281" r:id="rId16"/>
    <p:sldId id="283" r:id="rId17"/>
    <p:sldId id="284" r:id="rId18"/>
    <p:sldId id="259" r:id="rId19"/>
    <p:sldId id="260" r:id="rId20"/>
    <p:sldId id="285" r:id="rId21"/>
    <p:sldId id="286" r:id="rId22"/>
    <p:sldId id="287" r:id="rId23"/>
    <p:sldId id="261" r:id="rId24"/>
    <p:sldId id="296" r:id="rId25"/>
    <p:sldId id="262" r:id="rId26"/>
    <p:sldId id="267" r:id="rId27"/>
    <p:sldId id="268" r:id="rId28"/>
    <p:sldId id="269" r:id="rId29"/>
    <p:sldId id="270" r:id="rId30"/>
    <p:sldId id="271" r:id="rId31"/>
    <p:sldId id="273" r:id="rId32"/>
    <p:sldId id="272" r:id="rId33"/>
    <p:sldId id="274" r:id="rId34"/>
    <p:sldId id="276" r:id="rId35"/>
    <p:sldId id="277" r:id="rId36"/>
    <p:sldId id="297" r:id="rId3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rebuchet MS" pitchFamily="34" charset="0"/>
        <a:ea typeface="+mn-ea"/>
        <a:cs typeface="Arial" charset="0"/>
      </a:defRPr>
    </a:lvl1pPr>
    <a:lvl2pPr marL="457200" algn="l" rtl="0" fontAlgn="base">
      <a:spcBef>
        <a:spcPct val="0"/>
      </a:spcBef>
      <a:spcAft>
        <a:spcPct val="0"/>
      </a:spcAft>
      <a:defRPr sz="2400" kern="1200">
        <a:solidFill>
          <a:schemeClr val="tx1"/>
        </a:solidFill>
        <a:latin typeface="Trebuchet MS" pitchFamily="34" charset="0"/>
        <a:ea typeface="+mn-ea"/>
        <a:cs typeface="Arial" charset="0"/>
      </a:defRPr>
    </a:lvl2pPr>
    <a:lvl3pPr marL="914400" algn="l" rtl="0" fontAlgn="base">
      <a:spcBef>
        <a:spcPct val="0"/>
      </a:spcBef>
      <a:spcAft>
        <a:spcPct val="0"/>
      </a:spcAft>
      <a:defRPr sz="2400" kern="1200">
        <a:solidFill>
          <a:schemeClr val="tx1"/>
        </a:solidFill>
        <a:latin typeface="Trebuchet MS" pitchFamily="34" charset="0"/>
        <a:ea typeface="+mn-ea"/>
        <a:cs typeface="Arial" charset="0"/>
      </a:defRPr>
    </a:lvl3pPr>
    <a:lvl4pPr marL="1371600" algn="l" rtl="0" fontAlgn="base">
      <a:spcBef>
        <a:spcPct val="0"/>
      </a:spcBef>
      <a:spcAft>
        <a:spcPct val="0"/>
      </a:spcAft>
      <a:defRPr sz="2400" kern="1200">
        <a:solidFill>
          <a:schemeClr val="tx1"/>
        </a:solidFill>
        <a:latin typeface="Trebuchet MS" pitchFamily="34" charset="0"/>
        <a:ea typeface="+mn-ea"/>
        <a:cs typeface="Arial" charset="0"/>
      </a:defRPr>
    </a:lvl4pPr>
    <a:lvl5pPr marL="1828800" algn="l" rtl="0" fontAlgn="base">
      <a:spcBef>
        <a:spcPct val="0"/>
      </a:spcBef>
      <a:spcAft>
        <a:spcPct val="0"/>
      </a:spcAft>
      <a:defRPr sz="2400" kern="1200">
        <a:solidFill>
          <a:schemeClr val="tx1"/>
        </a:solidFill>
        <a:latin typeface="Trebuchet MS" pitchFamily="34" charset="0"/>
        <a:ea typeface="+mn-ea"/>
        <a:cs typeface="Arial" charset="0"/>
      </a:defRPr>
    </a:lvl5pPr>
    <a:lvl6pPr marL="2286000" algn="l" defTabSz="914400" rtl="0" eaLnBrk="1" latinLnBrk="0" hangingPunct="1">
      <a:defRPr sz="2400" kern="1200">
        <a:solidFill>
          <a:schemeClr val="tx1"/>
        </a:solidFill>
        <a:latin typeface="Trebuchet MS" pitchFamily="34" charset="0"/>
        <a:ea typeface="+mn-ea"/>
        <a:cs typeface="Arial" charset="0"/>
      </a:defRPr>
    </a:lvl6pPr>
    <a:lvl7pPr marL="2743200" algn="l" defTabSz="914400" rtl="0" eaLnBrk="1" latinLnBrk="0" hangingPunct="1">
      <a:defRPr sz="2400" kern="1200">
        <a:solidFill>
          <a:schemeClr val="tx1"/>
        </a:solidFill>
        <a:latin typeface="Trebuchet MS" pitchFamily="34" charset="0"/>
        <a:ea typeface="+mn-ea"/>
        <a:cs typeface="Arial" charset="0"/>
      </a:defRPr>
    </a:lvl7pPr>
    <a:lvl8pPr marL="3200400" algn="l" defTabSz="914400" rtl="0" eaLnBrk="1" latinLnBrk="0" hangingPunct="1">
      <a:defRPr sz="2400" kern="1200">
        <a:solidFill>
          <a:schemeClr val="tx1"/>
        </a:solidFill>
        <a:latin typeface="Trebuchet MS" pitchFamily="34" charset="0"/>
        <a:ea typeface="+mn-ea"/>
        <a:cs typeface="Arial" charset="0"/>
      </a:defRPr>
    </a:lvl8pPr>
    <a:lvl9pPr marL="3657600" algn="l" defTabSz="914400" rtl="0" eaLnBrk="1" latinLnBrk="0" hangingPunct="1">
      <a:defRPr sz="2400" kern="1200">
        <a:solidFill>
          <a:schemeClr val="tx1"/>
        </a:solidFill>
        <a:latin typeface="Trebuchet MS"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84810" autoAdjust="0"/>
  </p:normalViewPr>
  <p:slideViewPr>
    <p:cSldViewPr showGuides="1">
      <p:cViewPr varScale="1">
        <p:scale>
          <a:sx n="61" d="100"/>
          <a:sy n="61" d="100"/>
        </p:scale>
        <p:origin x="-78" y="-6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Arial" charset="0"/>
              </a:defRPr>
            </a:lvl1pPr>
          </a:lstStyle>
          <a:p>
            <a:pPr>
              <a:defRPr/>
            </a:pPr>
            <a:endParaRPr lang="en-US"/>
          </a:p>
        </p:txBody>
      </p:sp>
      <p:sp>
        <p:nvSpPr>
          <p:cNvPr id="245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Arial" charset="0"/>
              </a:defRPr>
            </a:lvl1pPr>
          </a:lstStyle>
          <a:p>
            <a:pPr>
              <a:defRPr/>
            </a:pPr>
            <a:fld id="{1BD6D205-5518-4C6A-B916-5C4B77332CF4}" type="datetimeFigureOut">
              <a:rPr lang="en-US"/>
              <a:pPr>
                <a:defRPr/>
              </a:pPr>
              <a:t>1/14/2010</a:t>
            </a:fld>
            <a:endParaRPr lang="en-US"/>
          </a:p>
        </p:txBody>
      </p:sp>
      <p:sp>
        <p:nvSpPr>
          <p:cNvPr id="430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45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45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Arial" charset="0"/>
              </a:defRPr>
            </a:lvl1pPr>
          </a:lstStyle>
          <a:p>
            <a:pPr>
              <a:defRPr/>
            </a:pPr>
            <a:endParaRPr lang="en-US"/>
          </a:p>
        </p:txBody>
      </p:sp>
      <p:sp>
        <p:nvSpPr>
          <p:cNvPr id="245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Arial" charset="0"/>
              </a:defRPr>
            </a:lvl1pPr>
          </a:lstStyle>
          <a:p>
            <a:pPr>
              <a:defRPr/>
            </a:pPr>
            <a:fld id="{9C576BC6-6005-41B9-8BA4-F0F7D80C97C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charset="0"/>
        <a:ea typeface="+mn-ea"/>
        <a:cs typeface="+mn-cs"/>
      </a:defRPr>
    </a:lvl1pPr>
    <a:lvl2pPr marL="457200" algn="l" rtl="0" eaLnBrk="0" fontAlgn="base" hangingPunct="0">
      <a:spcBef>
        <a:spcPct val="30000"/>
      </a:spcBef>
      <a:spcAft>
        <a:spcPct val="0"/>
      </a:spcAft>
      <a:defRPr sz="1200" kern="1200">
        <a:solidFill>
          <a:schemeClr val="tx1"/>
        </a:solidFill>
        <a:latin typeface="Calibri" charset="0"/>
        <a:ea typeface="+mn-ea"/>
        <a:cs typeface="+mn-cs"/>
      </a:defRPr>
    </a:lvl2pPr>
    <a:lvl3pPr marL="914400" algn="l" rtl="0" eaLnBrk="0" fontAlgn="base" hangingPunct="0">
      <a:spcBef>
        <a:spcPct val="30000"/>
      </a:spcBef>
      <a:spcAft>
        <a:spcPct val="0"/>
      </a:spcAft>
      <a:defRPr sz="1200" kern="1200">
        <a:solidFill>
          <a:schemeClr val="tx1"/>
        </a:solidFill>
        <a:latin typeface="Calibri" charset="0"/>
        <a:ea typeface="+mn-ea"/>
        <a:cs typeface="+mn-cs"/>
      </a:defRPr>
    </a:lvl3pPr>
    <a:lvl4pPr marL="1371600" algn="l" rtl="0" eaLnBrk="0" fontAlgn="base" hangingPunct="0">
      <a:spcBef>
        <a:spcPct val="30000"/>
      </a:spcBef>
      <a:spcAft>
        <a:spcPct val="0"/>
      </a:spcAft>
      <a:defRPr sz="1200" kern="1200">
        <a:solidFill>
          <a:schemeClr val="tx1"/>
        </a:solidFill>
        <a:latin typeface="Calibri" charset="0"/>
        <a:ea typeface="+mn-ea"/>
        <a:cs typeface="+mn-cs"/>
      </a:defRPr>
    </a:lvl4pPr>
    <a:lvl5pPr marL="1828800" algn="l" rtl="0" eaLnBrk="0" fontAlgn="base" hangingPunct="0">
      <a:spcBef>
        <a:spcPct val="30000"/>
      </a:spcBef>
      <a:spcAft>
        <a:spcPct val="0"/>
      </a:spcAft>
      <a:defRPr sz="1200" kern="1200">
        <a:solidFill>
          <a:schemeClr val="tx1"/>
        </a:solidFill>
        <a:latin typeface="Calibri"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en-US"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sz="1800">
              <a:latin typeface="+mn-lt"/>
              <a:cs typeface="+mn-cs"/>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extLst/>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A12D3E83-D011-4753-8C52-1FB646A50EC5}" type="datetimeFigureOut">
              <a:rPr/>
              <a:pPr>
                <a:defRPr/>
              </a:pPr>
              <a:t>1/6/2010</a:t>
            </a:fld>
            <a:endParaRPr/>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EC79E986-6953-4B8C-A994-4D214A1FA1B6}" type="slidenum">
              <a:rPr/>
              <a:pPr>
                <a:defRPr/>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5B19B257-EC87-4BEF-B8EA-9FB1D35FB283}" type="datetimeFigureOut">
              <a:rPr lang="en-US"/>
              <a:pPr>
                <a:defRPr/>
              </a:pPr>
              <a:t>1/14/2010</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D5057766-BEA0-4CD5-821F-AB73175B841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extLst/>
          </a:lstStyle>
          <a:p>
            <a:pPr>
              <a:defRPr/>
            </a:pPr>
            <a:fld id="{39203B8C-1208-4F45-A1BB-A4FF10B6EFC1}" type="datetimeFigureOut">
              <a:rPr lang="en-US"/>
              <a:pPr>
                <a:defRPr/>
              </a:pPr>
              <a:t>1/14/2010</a:t>
            </a:fld>
            <a:endParaRPr lang="en-US"/>
          </a:p>
        </p:txBody>
      </p:sp>
      <p:sp>
        <p:nvSpPr>
          <p:cNvPr id="5" name="Footer Placeholder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2588E0FC-0C56-485C-BE92-B36D2E06951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88C1F7F2-56A5-4F07-A81B-01E9A55E8561}" type="datetimeFigureOut">
              <a:rPr lang="en-US"/>
              <a:pPr>
                <a:defRPr/>
              </a:pPr>
              <a:t>1/14/2010</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81BD851F-37B1-4D58-883A-21D03BDAC37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19B11587-70A8-40B0-AC5E-FBAA183DEC49}" type="datetimeFigureOut">
              <a:rPr lang="en-US"/>
              <a:pPr>
                <a:defRPr/>
              </a:pPr>
              <a:t>1/14/2010</a:t>
            </a:fld>
            <a:endParaRPr lang="en-US"/>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extLst/>
          </a:lstStyle>
          <a:p>
            <a:pPr>
              <a:defRPr/>
            </a:pPr>
            <a:fld id="{BD17E8A7-9335-46C9-A46E-89D5DB17837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7DE56E76-881E-47DD-80B8-02A61FA0823A}" type="datetimeFigureOut">
              <a:rPr lang="en-US"/>
              <a:pPr>
                <a:defRPr/>
              </a:pPr>
              <a:t>1/14/2010</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B202A128-213F-460D-9CB6-4DCA13452B9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D505500F-B140-4853-A389-3F4506113503}" type="datetimeFigureOut">
              <a:rPr lang="en-US"/>
              <a:pPr>
                <a:defRPr/>
              </a:pPr>
              <a:t>1/14/2010</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C840C6FA-2946-4784-90BB-5CA1C7DC701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39699EF2-D3C6-4C4B-BF03-819D1EFEB051}" type="datetimeFigureOut">
              <a:rPr lang="en-US"/>
              <a:pPr>
                <a:defRPr/>
              </a:pPr>
              <a:t>1/14/2010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F1AC3404-31C1-44ED-AD78-019B712086F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BACF9260-A840-45B8-8B4B-2E0E889031BD}" type="datetimeFigureOut">
              <a:rPr lang="en-US"/>
              <a:pPr>
                <a:defRPr/>
              </a:pPr>
              <a:t>1/14/2010</a:t>
            </a:fld>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009B45B7-32DF-4D16-B131-48CAE8B900A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CEA04246-6691-417C-8825-C08BB9E530AA}" type="datetimeFigureOut">
              <a:rPr lang="en-US"/>
              <a:pPr>
                <a:defRPr/>
              </a:pPr>
              <a:t>1/14/2010</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0D05D255-06E9-4480-A676-56B5AE7435D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fld id="{82B74F42-05EA-4581-8F2B-9FE99E6C57DE}" type="datetimeFigureOut">
              <a:rPr lang="en-US"/>
              <a:pPr>
                <a:defRPr/>
              </a:pPr>
              <a:t>1/14/2010</a:t>
            </a:fld>
            <a:endParaRPr lang="en-US"/>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BADA3CE5-1BCC-4090-A3AB-21FD027E2AF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ea typeface="+mn-ea"/>
                <a:cs typeface="+mn-cs"/>
              </a:defRPr>
            </a:lvl1pPr>
            <a:extLst/>
          </a:lstStyle>
          <a:p>
            <a:pPr>
              <a:defRPr/>
            </a:pPr>
            <a:fld id="{0A4F6F5A-4DE4-4435-B3FA-90DFF212A871}" type="datetimeFigureOut">
              <a:rPr lang="en-US"/>
              <a:pPr>
                <a:defRPr/>
              </a:pPr>
              <a:t>1/14/2010</a:t>
            </a:fld>
            <a:endParaRPr lang="en-US"/>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ea typeface="+mn-ea"/>
                <a:cs typeface="+mn-cs"/>
              </a:defRPr>
            </a:lvl1pPr>
            <a:extLst/>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ea typeface="+mn-ea"/>
                <a:cs typeface="+mn-cs"/>
              </a:defRPr>
            </a:lvl1pPr>
            <a:extLst/>
          </a:lstStyle>
          <a:p>
            <a:pPr>
              <a:defRPr/>
            </a:pPr>
            <a:fld id="{3EEE377A-246A-47E6-A890-8BA3E3977B6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35" r:id="rId1"/>
    <p:sldLayoutId id="2147483928" r:id="rId2"/>
    <p:sldLayoutId id="2147483936" r:id="rId3"/>
    <p:sldLayoutId id="2147483929" r:id="rId4"/>
    <p:sldLayoutId id="2147483930" r:id="rId5"/>
    <p:sldLayoutId id="2147483931" r:id="rId6"/>
    <p:sldLayoutId id="2147483932" r:id="rId7"/>
    <p:sldLayoutId id="2147483933" r:id="rId8"/>
    <p:sldLayoutId id="2147483937" r:id="rId9"/>
    <p:sldLayoutId id="2147483934" r:id="rId10"/>
    <p:sldLayoutId id="2147483938"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sz="20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Sex, Sexuality &amp; Gender</a:t>
            </a:r>
            <a:endParaRPr lang="en-US" dirty="0"/>
          </a:p>
        </p:txBody>
      </p:sp>
      <p:pic>
        <p:nvPicPr>
          <p:cNvPr id="6147" name="Picture 2" descr="Naco Logo"/>
          <p:cNvPicPr>
            <a:picLocks noChangeAspect="1" noChangeArrowheads="1"/>
          </p:cNvPicPr>
          <p:nvPr/>
        </p:nvPicPr>
        <p:blipFill>
          <a:blip r:embed="rId3"/>
          <a:srcRect/>
          <a:stretch>
            <a:fillRect/>
          </a:stretch>
        </p:blipFill>
        <p:spPr bwMode="auto">
          <a:xfrm>
            <a:off x="7848600" y="381000"/>
            <a:ext cx="944563" cy="7048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239000" cy="1143000"/>
          </a:xfrm>
        </p:spPr>
        <p:txBody>
          <a:bodyPr/>
          <a:lstStyle/>
          <a:p>
            <a:pPr>
              <a:defRPr/>
            </a:pPr>
            <a:r>
              <a:rPr lang="en-US" dirty="0" smtClean="0"/>
              <a:t>Gender</a:t>
            </a:r>
            <a:endParaRPr lang="en-US" dirty="0"/>
          </a:p>
        </p:txBody>
      </p:sp>
      <p:sp>
        <p:nvSpPr>
          <p:cNvPr id="15363" name="Content Placeholder 2"/>
          <p:cNvSpPr>
            <a:spLocks noGrp="1"/>
          </p:cNvSpPr>
          <p:nvPr>
            <p:ph idx="1"/>
          </p:nvPr>
        </p:nvSpPr>
        <p:spPr>
          <a:xfrm>
            <a:off x="304800" y="1143000"/>
            <a:ext cx="7239000" cy="5715000"/>
          </a:xfrm>
        </p:spPr>
        <p:txBody>
          <a:bodyPr/>
          <a:lstStyle/>
          <a:p>
            <a:pPr algn="just"/>
            <a:endParaRPr lang="en-US" smtClean="0"/>
          </a:p>
          <a:p>
            <a:pPr algn="just"/>
            <a:r>
              <a:rPr lang="en-US" smtClean="0"/>
              <a:t>The expectations for ‘males’ and ‘females’</a:t>
            </a:r>
          </a:p>
          <a:p>
            <a:pPr algn="just"/>
            <a:endParaRPr lang="en-US" smtClean="0"/>
          </a:p>
          <a:p>
            <a:pPr algn="just"/>
            <a:r>
              <a:rPr lang="en-US" smtClean="0"/>
              <a:t>The roles, behaviour and expectations for males and females - There are many ‘rules’ about what men and women can/should do, or cannot/shouldn’t do, that have nothing to do with the way their bodies were formed or built</a:t>
            </a:r>
          </a:p>
          <a:p>
            <a:pPr algn="just"/>
            <a:endParaRPr lang="en-US" smtClean="0"/>
          </a:p>
          <a:p>
            <a:pPr algn="just"/>
            <a:r>
              <a:rPr lang="en-US" smtClean="0"/>
              <a:t>Gender has both privileges and burdens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Sexual Orientation</a:t>
            </a:r>
            <a:r>
              <a:rPr lang="en-US" i="1" dirty="0" smtClean="0"/>
              <a:t/>
            </a:r>
            <a:br>
              <a:rPr lang="en-US" i="1" dirty="0" smtClean="0"/>
            </a:br>
            <a:endParaRPr lang="en-US" dirty="0"/>
          </a:p>
        </p:txBody>
      </p:sp>
      <p:sp>
        <p:nvSpPr>
          <p:cNvPr id="16387" name="Content Placeholder 2"/>
          <p:cNvSpPr>
            <a:spLocks noGrp="1"/>
          </p:cNvSpPr>
          <p:nvPr>
            <p:ph idx="1"/>
          </p:nvPr>
        </p:nvSpPr>
        <p:spPr>
          <a:xfrm>
            <a:off x="457200" y="1143000"/>
            <a:ext cx="7239000" cy="5715000"/>
          </a:xfrm>
        </p:spPr>
        <p:txBody>
          <a:bodyPr/>
          <a:lstStyle/>
          <a:p>
            <a:pPr algn="just"/>
            <a:endParaRPr lang="en-US" sz="2400" smtClean="0"/>
          </a:p>
          <a:p>
            <a:pPr algn="just"/>
            <a:r>
              <a:rPr lang="en-US" sz="2400" smtClean="0"/>
              <a:t>Whether a person’s attraction is to the people of the other sex (heterosexuality) or to the same sex (homosexuality) or to both sexes (bisexuality)</a:t>
            </a:r>
          </a:p>
          <a:p>
            <a:pPr algn="just"/>
            <a:endParaRPr lang="en-US" sz="2400" smtClean="0"/>
          </a:p>
          <a:p>
            <a:pPr algn="just"/>
            <a:r>
              <a:rPr lang="en-US" sz="2400" smtClean="0"/>
              <a:t>Sexual orientation is fluid</a:t>
            </a:r>
          </a:p>
          <a:p>
            <a:pPr algn="just"/>
            <a:endParaRPr lang="en-US" sz="2400" smtClean="0"/>
          </a:p>
          <a:p>
            <a:pPr algn="just">
              <a:buFont typeface="Wingdings 2" pitchFamily="18" charset="2"/>
              <a:buNone/>
            </a:pPr>
            <a:r>
              <a:rPr lang="en-US" sz="2400" smtClean="0"/>
              <a:t>	The debate on reasons for homosexuality (the nature vs nurture debate ) is inconclusive; what is important is acceptance that sexual orientations may vary</a:t>
            </a:r>
          </a:p>
          <a:p>
            <a:pPr>
              <a:buFont typeface="Wingdings 2" pitchFamily="18" charset="2"/>
              <a:buNone/>
            </a:pPr>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Sexual Identity</a:t>
            </a:r>
            <a:r>
              <a:rPr lang="en-US" i="1" dirty="0" smtClean="0"/>
              <a:t/>
            </a:r>
            <a:br>
              <a:rPr lang="en-US" i="1" dirty="0" smtClean="0"/>
            </a:br>
            <a:endParaRPr lang="en-US" dirty="0"/>
          </a:p>
        </p:txBody>
      </p:sp>
      <p:sp>
        <p:nvSpPr>
          <p:cNvPr id="17411" name="Content Placeholder 2"/>
          <p:cNvSpPr>
            <a:spLocks noGrp="1"/>
          </p:cNvSpPr>
          <p:nvPr>
            <p:ph idx="1"/>
          </p:nvPr>
        </p:nvSpPr>
        <p:spPr/>
        <p:txBody>
          <a:bodyPr/>
          <a:lstStyle/>
          <a:p>
            <a:pPr>
              <a:lnSpc>
                <a:spcPct val="150000"/>
              </a:lnSpc>
            </a:pPr>
            <a:r>
              <a:rPr lang="en-US" smtClean="0"/>
              <a:t>How people view themselves sexually includes:</a:t>
            </a:r>
          </a:p>
          <a:p>
            <a:pPr lvl="1">
              <a:lnSpc>
                <a:spcPct val="150000"/>
              </a:lnSpc>
            </a:pPr>
            <a:r>
              <a:rPr lang="en-US" smtClean="0"/>
              <a:t>How a person identifies as male, female, masculine, feminine, or some combination</a:t>
            </a:r>
          </a:p>
          <a:p>
            <a:pPr lvl="1">
              <a:lnSpc>
                <a:spcPct val="150000"/>
              </a:lnSpc>
            </a:pPr>
            <a:r>
              <a:rPr lang="en-US" smtClean="0"/>
              <a:t>A person’s sexual orientation or preferences </a:t>
            </a:r>
          </a:p>
          <a:p>
            <a:pPr lvl="1">
              <a:lnSpc>
                <a:spcPct val="150000"/>
              </a:lnSpc>
            </a:pPr>
            <a:r>
              <a:rPr lang="en-US" smtClean="0"/>
              <a:t>Gender roles  </a:t>
            </a:r>
          </a:p>
          <a:p>
            <a:pPr lvl="1">
              <a:lnSpc>
                <a:spcPct val="150000"/>
              </a:lnSpc>
            </a:pPr>
            <a:r>
              <a:rPr lang="en-US" smtClean="0"/>
              <a:t>A person’s biological sex</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Sexual </a:t>
            </a:r>
            <a:r>
              <a:rPr lang="en-US" dirty="0" err="1" smtClean="0"/>
              <a:t>behaviour</a:t>
            </a:r>
            <a:endParaRPr lang="en-US" dirty="0"/>
          </a:p>
        </p:txBody>
      </p:sp>
      <p:sp>
        <p:nvSpPr>
          <p:cNvPr id="18435" name="Content Placeholder 2"/>
          <p:cNvSpPr>
            <a:spLocks noGrp="1"/>
          </p:cNvSpPr>
          <p:nvPr>
            <p:ph idx="1"/>
          </p:nvPr>
        </p:nvSpPr>
        <p:spPr/>
        <p:txBody>
          <a:bodyPr/>
          <a:lstStyle/>
          <a:p>
            <a:pPr algn="just"/>
            <a:r>
              <a:rPr lang="en-US" smtClean="0"/>
              <a:t>The range of sexual acts, expressions and partners that an individual has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239000" cy="854075"/>
          </a:xfrm>
        </p:spPr>
        <p:txBody>
          <a:bodyPr>
            <a:normAutofit fontScale="90000"/>
          </a:bodyPr>
          <a:lstStyle/>
          <a:p>
            <a:pPr fontAlgn="auto">
              <a:spcAft>
                <a:spcPts val="0"/>
              </a:spcAft>
              <a:defRPr/>
            </a:pPr>
            <a:r>
              <a:rPr lang="en-US" sz="3100" dirty="0" smtClean="0"/>
              <a:t>Lesbian Gay Bisexual Transgender</a:t>
            </a:r>
            <a:br>
              <a:rPr lang="en-US" sz="3100" dirty="0" smtClean="0"/>
            </a:br>
            <a:r>
              <a:rPr lang="en-US" sz="3100" dirty="0" smtClean="0"/>
              <a:t>(LGBT)TERMINOLOGY</a:t>
            </a:r>
            <a:r>
              <a:rPr lang="en-US" dirty="0" smtClean="0"/>
              <a:t/>
            </a:r>
            <a:br>
              <a:rPr lang="en-US" dirty="0" smtClean="0"/>
            </a:br>
            <a:endParaRPr lang="en-US" dirty="0"/>
          </a:p>
        </p:txBody>
      </p:sp>
      <p:sp>
        <p:nvSpPr>
          <p:cNvPr id="19459" name="Content Placeholder 2"/>
          <p:cNvSpPr>
            <a:spLocks noGrp="1"/>
          </p:cNvSpPr>
          <p:nvPr>
            <p:ph idx="1"/>
          </p:nvPr>
        </p:nvSpPr>
        <p:spPr>
          <a:xfrm>
            <a:off x="457200" y="1371600"/>
            <a:ext cx="7239000" cy="5084763"/>
          </a:xfrm>
        </p:spPr>
        <p:txBody>
          <a:bodyPr/>
          <a:lstStyle/>
          <a:p>
            <a:pPr>
              <a:buFont typeface="Wingdings 2" pitchFamily="18" charset="2"/>
              <a:buNone/>
            </a:pPr>
            <a:r>
              <a:rPr lang="en-US" sz="2400" u="sng" smtClean="0"/>
              <a:t>TRANSGENDER </a:t>
            </a:r>
            <a:r>
              <a:rPr lang="en-US" sz="2400" smtClean="0"/>
              <a:t>- Person anatomically born of </a:t>
            </a:r>
          </a:p>
          <a:p>
            <a:pPr>
              <a:buFont typeface="Wingdings 2" pitchFamily="18" charset="2"/>
              <a:buNone/>
            </a:pPr>
            <a:r>
              <a:rPr lang="en-US" sz="2400" smtClean="0"/>
              <a:t>one sex but more comfortable with a different </a:t>
            </a:r>
          </a:p>
          <a:p>
            <a:pPr>
              <a:buFont typeface="Wingdings 2" pitchFamily="18" charset="2"/>
              <a:buNone/>
            </a:pPr>
            <a:r>
              <a:rPr lang="en-US" sz="2400" smtClean="0"/>
              <a:t>gender identity; seeks to express this through </a:t>
            </a:r>
          </a:p>
          <a:p>
            <a:pPr>
              <a:buFont typeface="Wingdings 2" pitchFamily="18" charset="2"/>
              <a:buNone/>
            </a:pPr>
            <a:r>
              <a:rPr lang="en-US" sz="2400" smtClean="0"/>
              <a:t>attire, sex-reassignment surgery etc. and </a:t>
            </a:r>
          </a:p>
          <a:p>
            <a:pPr>
              <a:buFont typeface="Wingdings 2" pitchFamily="18" charset="2"/>
              <a:buNone/>
            </a:pPr>
            <a:r>
              <a:rPr lang="en-US" sz="2400" smtClean="0"/>
              <a:t>includes transsexuals, transvestites, inter-sex, </a:t>
            </a:r>
          </a:p>
          <a:p>
            <a:pPr>
              <a:buFont typeface="Wingdings 2" pitchFamily="18" charset="2"/>
              <a:buNone/>
            </a:pPr>
            <a:r>
              <a:rPr lang="en-US" sz="2400" smtClean="0"/>
              <a:t>hermaphrodites and cross-dressers.</a:t>
            </a:r>
          </a:p>
          <a:p>
            <a:endParaRPr lang="en-US" smtClean="0"/>
          </a:p>
          <a:p>
            <a:r>
              <a:rPr lang="en-US" sz="2400" u="sng" smtClean="0"/>
              <a:t>TRANSSEXUAL </a:t>
            </a:r>
            <a:r>
              <a:rPr lang="en-US" sz="2400" smtClean="0"/>
              <a:t>- Person anatomically born of one sex but is convinced that she/he is of a different gender identity</a:t>
            </a:r>
          </a:p>
          <a:p>
            <a:pPr>
              <a:buFont typeface="Wingdings 2" pitchFamily="18" charset="2"/>
              <a:buNone/>
            </a:pPr>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a:p>
            <a:endParaRPr 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Contd.</a:t>
            </a:r>
            <a:endParaRPr lang="en-US" dirty="0"/>
          </a:p>
        </p:txBody>
      </p:sp>
      <p:sp>
        <p:nvSpPr>
          <p:cNvPr id="20483" name="Content Placeholder 2"/>
          <p:cNvSpPr>
            <a:spLocks noGrp="1"/>
          </p:cNvSpPr>
          <p:nvPr>
            <p:ph idx="1"/>
          </p:nvPr>
        </p:nvSpPr>
        <p:spPr/>
        <p:txBody>
          <a:bodyPr/>
          <a:lstStyle/>
          <a:p>
            <a:pPr lvl="1">
              <a:buFont typeface="Wingdings 2" pitchFamily="18" charset="2"/>
              <a:buNone/>
            </a:pPr>
            <a:endParaRPr lang="en-US" sz="2500" u="sng" smtClean="0"/>
          </a:p>
          <a:p>
            <a:r>
              <a:rPr lang="en-US" sz="2800" smtClean="0"/>
              <a:t> </a:t>
            </a:r>
            <a:r>
              <a:rPr lang="en-US" sz="2800" u="sng" smtClean="0"/>
              <a:t>TRANSVESTITE</a:t>
            </a:r>
            <a:r>
              <a:rPr lang="en-US" sz="2800" smtClean="0"/>
              <a:t>-Person anatomically born of one sex but prefers to wear clothes of the other gender largely as a fetish</a:t>
            </a:r>
          </a:p>
          <a:p>
            <a:pPr>
              <a:buFont typeface="Wingdings 2" pitchFamily="18" charset="2"/>
              <a:buNone/>
            </a:pPr>
            <a:endParaRPr lang="en-US" sz="2800" smtClean="0"/>
          </a:p>
          <a:p>
            <a:r>
              <a:rPr lang="en-US" sz="2800" smtClean="0"/>
              <a:t> </a:t>
            </a:r>
            <a:r>
              <a:rPr lang="en-US" sz="2800" u="sng" smtClean="0"/>
              <a:t>HERMAPHRODITE</a:t>
            </a:r>
            <a:r>
              <a:rPr lang="en-US" sz="2800" smtClean="0"/>
              <a:t>–Person whose external genitilia is indeterminate</a:t>
            </a:r>
          </a:p>
          <a:p>
            <a:pPr>
              <a:buFont typeface="Wingdings 2" pitchFamily="18" charset="2"/>
              <a:buNone/>
            </a:pPr>
            <a:endParaRPr lang="en-US" sz="2800" smtClean="0"/>
          </a:p>
          <a:p>
            <a:r>
              <a:rPr lang="en-US" sz="2800" smtClean="0"/>
              <a:t> </a:t>
            </a:r>
            <a:r>
              <a:rPr lang="en-US" sz="2800" u="sng" smtClean="0"/>
              <a:t>INTER-SEX</a:t>
            </a:r>
            <a:r>
              <a:rPr lang="en-US" sz="2800" smtClean="0"/>
              <a:t>–Person whose biological sex cannot be classified as male or female</a:t>
            </a:r>
          </a:p>
          <a:p>
            <a:endParaRPr lang="en-US"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39000" cy="822325"/>
          </a:xfrm>
        </p:spPr>
        <p:txBody>
          <a:bodyPr/>
          <a:lstStyle/>
          <a:p>
            <a:pPr>
              <a:defRPr/>
            </a:pPr>
            <a:r>
              <a:rPr lang="en-US" dirty="0" smtClean="0"/>
              <a:t>CONTD.</a:t>
            </a:r>
            <a:endParaRPr lang="en-US" dirty="0"/>
          </a:p>
        </p:txBody>
      </p:sp>
      <p:sp>
        <p:nvSpPr>
          <p:cNvPr id="21507" name="Content Placeholder 2"/>
          <p:cNvSpPr>
            <a:spLocks noGrp="1"/>
          </p:cNvSpPr>
          <p:nvPr>
            <p:ph idx="1"/>
          </p:nvPr>
        </p:nvSpPr>
        <p:spPr>
          <a:xfrm>
            <a:off x="304800" y="1143000"/>
            <a:ext cx="7848600" cy="5715000"/>
          </a:xfrm>
        </p:spPr>
        <p:txBody>
          <a:bodyPr/>
          <a:lstStyle/>
          <a:p>
            <a:pPr marL="0" indent="0">
              <a:buFont typeface="Wingdings 2" pitchFamily="18" charset="2"/>
              <a:buNone/>
            </a:pPr>
            <a:r>
              <a:rPr lang="en-US" sz="2200" u="sng" smtClean="0"/>
              <a:t>LESBIAN </a:t>
            </a:r>
            <a:r>
              <a:rPr lang="en-US" sz="2200" smtClean="0"/>
              <a:t>- Woman emotionally, sexually and  romantically  attracted to other women. </a:t>
            </a:r>
          </a:p>
          <a:p>
            <a:pPr marL="0" indent="0">
              <a:buFont typeface="Wingdings 2" pitchFamily="18" charset="2"/>
              <a:buNone/>
            </a:pPr>
            <a:endParaRPr lang="en-US" sz="2200" u="sng" smtClean="0"/>
          </a:p>
          <a:p>
            <a:pPr marL="0" indent="0">
              <a:buFont typeface="Wingdings 2" pitchFamily="18" charset="2"/>
              <a:buNone/>
            </a:pPr>
            <a:r>
              <a:rPr lang="en-US" sz="2200" u="sng" smtClean="0"/>
              <a:t>GAY </a:t>
            </a:r>
            <a:r>
              <a:rPr lang="en-US" sz="2200" smtClean="0"/>
              <a:t>- Man emotionally, sexually and romantically  attracted to other men.  </a:t>
            </a:r>
          </a:p>
          <a:p>
            <a:pPr marL="0" indent="0">
              <a:buFont typeface="Wingdings 2" pitchFamily="18" charset="2"/>
              <a:buNone/>
            </a:pPr>
            <a:endParaRPr lang="en-US" sz="2200" u="sng" smtClean="0"/>
          </a:p>
          <a:p>
            <a:pPr marL="0" indent="0">
              <a:buFont typeface="Wingdings 2" pitchFamily="18" charset="2"/>
              <a:buNone/>
            </a:pPr>
            <a:r>
              <a:rPr lang="en-US" sz="2200" u="sng" smtClean="0"/>
              <a:t>BISEXUAL </a:t>
            </a:r>
            <a:r>
              <a:rPr lang="en-US" sz="2200" smtClean="0"/>
              <a:t>- Person who is attracted emotionally, sexually and romantically to both men and women, wherein act of sex might not be there in each case. </a:t>
            </a:r>
          </a:p>
          <a:p>
            <a:pPr marL="0" indent="0">
              <a:buFont typeface="Wingdings 2" pitchFamily="18" charset="2"/>
              <a:buNone/>
            </a:pPr>
            <a:endParaRPr lang="en-US" sz="2200" u="sng" smtClean="0"/>
          </a:p>
          <a:p>
            <a:pPr marL="0" indent="0">
              <a:buFont typeface="Wingdings 2" pitchFamily="18" charset="2"/>
              <a:buNone/>
            </a:pPr>
            <a:r>
              <a:rPr lang="en-US" sz="2200" u="sng" smtClean="0"/>
              <a:t>KOTHI </a:t>
            </a:r>
            <a:r>
              <a:rPr lang="en-US" sz="2200" smtClean="0"/>
              <a:t>- Male homosexual who is effeminate and usually takes a passive/receptive role in sex.</a:t>
            </a:r>
          </a:p>
          <a:p>
            <a:pPr marL="0" indent="0">
              <a:buFont typeface="Wingdings 2" pitchFamily="18" charset="2"/>
              <a:buNone/>
            </a:pPr>
            <a:endParaRPr lang="en-US" sz="2200" u="sng" smtClean="0"/>
          </a:p>
          <a:p>
            <a:pPr marL="0" indent="0">
              <a:buFont typeface="Wingdings 2" pitchFamily="18" charset="2"/>
              <a:buNone/>
            </a:pPr>
            <a:r>
              <a:rPr lang="en-US" sz="2200" u="sng" smtClean="0"/>
              <a:t>PANTHI </a:t>
            </a:r>
            <a:r>
              <a:rPr lang="en-US" sz="2200" smtClean="0"/>
              <a:t>- Male ‘masculine’ partner of Kothi. </a:t>
            </a:r>
          </a:p>
          <a:p>
            <a:pPr marL="0" indent="0"/>
            <a:endParaRPr lang="en-US" sz="22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Word Association Exercise</a:t>
            </a:r>
            <a:endParaRPr lang="en-US" dirty="0"/>
          </a:p>
        </p:txBody>
      </p:sp>
      <p:sp>
        <p:nvSpPr>
          <p:cNvPr id="22531" name="Content Placeholder 2"/>
          <p:cNvSpPr>
            <a:spLocks noGrp="1"/>
          </p:cNvSpPr>
          <p:nvPr>
            <p:ph idx="1"/>
          </p:nvPr>
        </p:nvSpPr>
        <p:spPr/>
        <p:txBody>
          <a:bodyPr/>
          <a:lstStyle/>
          <a:p>
            <a:endParaRPr lang="en-US" smtClean="0"/>
          </a:p>
          <a:p>
            <a:endParaRPr lang="en-US" smtClean="0"/>
          </a:p>
          <a:p>
            <a:endParaRPr lang="en-US" smtClean="0"/>
          </a:p>
          <a:p>
            <a:endParaRPr lang="en-US" smtClean="0"/>
          </a:p>
          <a:p>
            <a:pPr>
              <a:buFont typeface="Wingdings 2" pitchFamily="18" charset="2"/>
              <a:buNone/>
            </a:pPr>
            <a:r>
              <a:rPr lang="en-US" smtClean="0"/>
              <a:t>			</a:t>
            </a:r>
            <a:r>
              <a:rPr lang="en-US" sz="3200" smtClean="0"/>
              <a:t>	Gender </a:t>
            </a:r>
          </a:p>
          <a:p>
            <a:pPr>
              <a:buFont typeface="Wingdings 2" pitchFamily="18" charset="2"/>
              <a:buNone/>
            </a:pPr>
            <a:endParaRPr lang="en-US"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t>What is gender?</a:t>
            </a:r>
            <a:endParaRPr lang="en-US" dirty="0"/>
          </a:p>
        </p:txBody>
      </p:sp>
      <p:sp>
        <p:nvSpPr>
          <p:cNvPr id="23555" name="Content Placeholder 2"/>
          <p:cNvSpPr>
            <a:spLocks noGrp="1"/>
          </p:cNvSpPr>
          <p:nvPr>
            <p:ph idx="1"/>
          </p:nvPr>
        </p:nvSpPr>
        <p:spPr/>
        <p:txBody>
          <a:bodyPr/>
          <a:lstStyle/>
          <a:p>
            <a:pPr eaLnBrk="1" hangingPunct="1"/>
            <a:r>
              <a:rPr lang="en-US" smtClean="0"/>
              <a:t>Is the social construction of the biological differences between men and women </a:t>
            </a:r>
          </a:p>
          <a:p>
            <a:pPr eaLnBrk="1" hangingPunct="1"/>
            <a:endParaRPr lang="en-US" smtClean="0"/>
          </a:p>
          <a:p>
            <a:pPr eaLnBrk="1" hangingPunct="1"/>
            <a:r>
              <a:rPr lang="en-US" smtClean="0"/>
              <a:t>Is learned, socially determined behaviour</a:t>
            </a:r>
          </a:p>
          <a:p>
            <a:pPr eaLnBrk="1" hangingPunct="1"/>
            <a:endParaRPr lang="en-US" smtClean="0"/>
          </a:p>
          <a:p>
            <a:pPr eaLnBrk="1" hangingPunct="1"/>
            <a:r>
              <a:rPr lang="en-US" smtClean="0"/>
              <a:t>Is a focus on the unequal relations between men and women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75360"/>
          </a:xfrm>
        </p:spPr>
        <p:txBody>
          <a:bodyPr/>
          <a:lstStyle/>
          <a:p>
            <a:pPr eaLnBrk="1" fontAlgn="auto" hangingPunct="1">
              <a:spcAft>
                <a:spcPts val="0"/>
              </a:spcAft>
              <a:defRPr/>
            </a:pPr>
            <a:r>
              <a:rPr lang="en-US" dirty="0" smtClean="0"/>
              <a:t>Gender determines </a:t>
            </a:r>
            <a:endParaRPr lang="en-US" dirty="0"/>
          </a:p>
        </p:txBody>
      </p:sp>
      <p:sp>
        <p:nvSpPr>
          <p:cNvPr id="24579" name="Content Placeholder 2"/>
          <p:cNvSpPr>
            <a:spLocks noGrp="1"/>
          </p:cNvSpPr>
          <p:nvPr>
            <p:ph idx="1"/>
          </p:nvPr>
        </p:nvSpPr>
        <p:spPr/>
        <p:txBody>
          <a:bodyPr/>
          <a:lstStyle/>
          <a:p>
            <a:pPr eaLnBrk="1" hangingPunct="1"/>
            <a:endParaRPr lang="en-US" smtClean="0"/>
          </a:p>
        </p:txBody>
      </p:sp>
      <p:pic>
        <p:nvPicPr>
          <p:cNvPr id="24580" name="Picture 2"/>
          <p:cNvPicPr>
            <a:picLocks noChangeAspect="1" noChangeArrowheads="1"/>
          </p:cNvPicPr>
          <p:nvPr/>
        </p:nvPicPr>
        <p:blipFill>
          <a:blip r:embed="rId3">
            <a:clrChange>
              <a:clrFrom>
                <a:srgbClr val="00CC99"/>
              </a:clrFrom>
              <a:clrTo>
                <a:srgbClr val="00CC99">
                  <a:alpha val="0"/>
                </a:srgbClr>
              </a:clrTo>
            </a:clrChange>
          </a:blip>
          <a:srcRect l="5000" t="16667" r="1666" b="1111"/>
          <a:stretch>
            <a:fillRect/>
          </a:stretch>
        </p:blipFill>
        <p:spPr bwMode="auto">
          <a:xfrm>
            <a:off x="457200" y="1600200"/>
            <a:ext cx="7239000" cy="4783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Word Association Exercise</a:t>
            </a:r>
            <a:br>
              <a:rPr lang="en-US" dirty="0" smtClean="0"/>
            </a:br>
            <a:endParaRPr lang="en-US" dirty="0"/>
          </a:p>
        </p:txBody>
      </p:sp>
      <p:sp>
        <p:nvSpPr>
          <p:cNvPr id="7171" name="Content Placeholder 2"/>
          <p:cNvSpPr>
            <a:spLocks noGrp="1"/>
          </p:cNvSpPr>
          <p:nvPr>
            <p:ph idx="1"/>
          </p:nvPr>
        </p:nvSpPr>
        <p:spPr/>
        <p:txBody>
          <a:bodyPr/>
          <a:lstStyle/>
          <a:p>
            <a:endParaRPr lang="en-US" b="1" smtClean="0"/>
          </a:p>
          <a:p>
            <a:pPr>
              <a:buFont typeface="Wingdings 2" pitchFamily="18" charset="2"/>
              <a:buNone/>
            </a:pPr>
            <a:endParaRPr lang="en-US" b="1" smtClean="0"/>
          </a:p>
          <a:p>
            <a:pPr>
              <a:buFont typeface="Wingdings 2" pitchFamily="18" charset="2"/>
              <a:buNone/>
            </a:pPr>
            <a:r>
              <a:rPr lang="en-US" b="1" smtClean="0"/>
              <a:t>			</a:t>
            </a:r>
            <a:r>
              <a:rPr lang="en-US" sz="3200" b="1" smtClean="0"/>
              <a:t>          Sex</a:t>
            </a:r>
          </a:p>
          <a:p>
            <a:pPr>
              <a:buFont typeface="Wingdings 2" pitchFamily="18" charset="2"/>
              <a:buNone/>
            </a:pPr>
            <a:endParaRPr lang="en-US" sz="3200" smtClean="0"/>
          </a:p>
          <a:p>
            <a:pPr>
              <a:buFont typeface="Wingdings 2" pitchFamily="18" charset="2"/>
              <a:buNone/>
            </a:pPr>
            <a:r>
              <a:rPr lang="en-US" sz="3200" b="1" smtClean="0"/>
              <a:t>			      Sexuality</a:t>
            </a:r>
            <a:endParaRPr lang="en-US" sz="3200" smtClean="0"/>
          </a:p>
          <a:p>
            <a:endParaRPr 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4200" dirty="0" smtClean="0"/>
              <a:t>Gender Difference</a:t>
            </a:r>
            <a:r>
              <a:rPr lang="en-US" dirty="0" smtClean="0"/>
              <a:t/>
            </a:r>
            <a:br>
              <a:rPr lang="en-US" dirty="0" smtClean="0"/>
            </a:br>
            <a:endParaRPr lang="en-US" dirty="0"/>
          </a:p>
        </p:txBody>
      </p:sp>
      <p:sp>
        <p:nvSpPr>
          <p:cNvPr id="25603" name="Content Placeholder 2"/>
          <p:cNvSpPr>
            <a:spLocks noGrp="1"/>
          </p:cNvSpPr>
          <p:nvPr>
            <p:ph idx="1"/>
          </p:nvPr>
        </p:nvSpPr>
        <p:spPr/>
        <p:txBody>
          <a:bodyPr/>
          <a:lstStyle/>
          <a:p>
            <a:pPr>
              <a:buFont typeface="Wingdings 2" pitchFamily="18" charset="2"/>
              <a:buNone/>
            </a:pPr>
            <a:r>
              <a:rPr lang="en-US" b="1" smtClean="0"/>
              <a:t>Social:</a:t>
            </a:r>
            <a:r>
              <a:rPr lang="en-US" smtClean="0"/>
              <a:t> Different perceptions of men’s and</a:t>
            </a:r>
          </a:p>
          <a:p>
            <a:pPr>
              <a:buFont typeface="Wingdings 2" pitchFamily="18" charset="2"/>
              <a:buNone/>
            </a:pPr>
            <a:r>
              <a:rPr lang="en-US" smtClean="0"/>
              <a:t>women’s social roles - the man is seen as head </a:t>
            </a:r>
          </a:p>
          <a:p>
            <a:pPr>
              <a:buFont typeface="Wingdings 2" pitchFamily="18" charset="2"/>
              <a:buNone/>
            </a:pPr>
            <a:r>
              <a:rPr lang="en-US" smtClean="0"/>
              <a:t>of the household and chief breadwinner, while </a:t>
            </a:r>
          </a:p>
          <a:p>
            <a:pPr>
              <a:buFont typeface="Wingdings 2" pitchFamily="18" charset="2"/>
              <a:buNone/>
            </a:pPr>
            <a:r>
              <a:rPr lang="en-US" smtClean="0"/>
              <a:t>the woman is seen as nurturer and caregiver.</a:t>
            </a:r>
          </a:p>
          <a:p>
            <a:pPr>
              <a:buFont typeface="Wingdings 2" pitchFamily="18" charset="2"/>
              <a:buNone/>
            </a:pPr>
            <a:endParaRPr lang="en-US" smtClean="0"/>
          </a:p>
          <a:p>
            <a:pPr>
              <a:buFont typeface="Wingdings 2" pitchFamily="18" charset="2"/>
              <a:buNone/>
            </a:pPr>
            <a:r>
              <a:rPr lang="en-US" b="1" smtClean="0"/>
              <a:t>Political: </a:t>
            </a:r>
            <a:r>
              <a:rPr lang="en-US" smtClean="0"/>
              <a:t>Difference in the ways in which </a:t>
            </a:r>
          </a:p>
          <a:p>
            <a:pPr>
              <a:buFont typeface="Wingdings 2" pitchFamily="18" charset="2"/>
              <a:buNone/>
            </a:pPr>
            <a:r>
              <a:rPr lang="en-US" smtClean="0"/>
              <a:t>women and men assume and share power and </a:t>
            </a:r>
          </a:p>
          <a:p>
            <a:pPr>
              <a:buFont typeface="Wingdings 2" pitchFamily="18" charset="2"/>
              <a:buNone/>
            </a:pPr>
            <a:r>
              <a:rPr lang="en-US" smtClean="0"/>
              <a:t>authority.</a:t>
            </a:r>
          </a:p>
          <a:p>
            <a:endParaRPr lang="en-US"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4200" dirty="0" smtClean="0"/>
              <a:t>Contd.</a:t>
            </a:r>
            <a:r>
              <a:rPr lang="en-US" dirty="0" smtClean="0"/>
              <a:t/>
            </a:r>
            <a:br>
              <a:rPr lang="en-US" dirty="0" smtClean="0"/>
            </a:br>
            <a:endParaRPr lang="en-US" dirty="0"/>
          </a:p>
        </p:txBody>
      </p:sp>
      <p:sp>
        <p:nvSpPr>
          <p:cNvPr id="26627" name="Content Placeholder 2"/>
          <p:cNvSpPr>
            <a:spLocks noGrp="1"/>
          </p:cNvSpPr>
          <p:nvPr>
            <p:ph idx="1"/>
          </p:nvPr>
        </p:nvSpPr>
        <p:spPr/>
        <p:txBody>
          <a:bodyPr/>
          <a:lstStyle/>
          <a:p>
            <a:pPr>
              <a:buFont typeface="Wingdings 2" pitchFamily="18" charset="2"/>
              <a:buNone/>
            </a:pPr>
            <a:r>
              <a:rPr lang="en-US" b="1" smtClean="0"/>
              <a:t>Educational: </a:t>
            </a:r>
            <a:r>
              <a:rPr lang="en-US" smtClean="0"/>
              <a:t>Difference in the educational</a:t>
            </a:r>
          </a:p>
          <a:p>
            <a:pPr>
              <a:buFont typeface="Wingdings 2" pitchFamily="18" charset="2"/>
              <a:buNone/>
            </a:pPr>
            <a:r>
              <a:rPr lang="en-US" smtClean="0"/>
              <a:t>opportunities and expectations of girls and </a:t>
            </a:r>
          </a:p>
          <a:p>
            <a:pPr>
              <a:buFont typeface="Wingdings 2" pitchFamily="18" charset="2"/>
              <a:buNone/>
            </a:pPr>
            <a:r>
              <a:rPr lang="en-US" smtClean="0"/>
              <a:t>boys: family resources are directed to boys’ </a:t>
            </a:r>
          </a:p>
          <a:p>
            <a:pPr>
              <a:buFont typeface="Wingdings 2" pitchFamily="18" charset="2"/>
              <a:buNone/>
            </a:pPr>
            <a:r>
              <a:rPr lang="en-US" smtClean="0"/>
              <a:t>rather than girls’ education, and girls are </a:t>
            </a:r>
          </a:p>
          <a:p>
            <a:pPr>
              <a:buFont typeface="Wingdings 2" pitchFamily="18" charset="2"/>
              <a:buNone/>
            </a:pPr>
            <a:r>
              <a:rPr lang="en-US" smtClean="0"/>
              <a:t>streamed into less-challenging academic tracks</a:t>
            </a:r>
          </a:p>
          <a:p>
            <a:pPr>
              <a:buFont typeface="Wingdings 2" pitchFamily="18" charset="2"/>
              <a:buNone/>
            </a:pPr>
            <a:endParaRPr lang="en-US" smtClean="0"/>
          </a:p>
          <a:p>
            <a:pPr>
              <a:buFont typeface="Wingdings 2" pitchFamily="18" charset="2"/>
              <a:buNone/>
            </a:pPr>
            <a:r>
              <a:rPr lang="en-US" b="1" smtClean="0"/>
              <a:t>Economical:</a:t>
            </a:r>
            <a:r>
              <a:rPr lang="en-US" smtClean="0"/>
              <a:t> Differences in women’s and men’s </a:t>
            </a:r>
          </a:p>
          <a:p>
            <a:pPr>
              <a:buFont typeface="Wingdings 2" pitchFamily="18" charset="2"/>
              <a:buNone/>
            </a:pPr>
            <a:r>
              <a:rPr lang="en-US" smtClean="0"/>
              <a:t>access to lucrative careers and control over </a:t>
            </a:r>
          </a:p>
          <a:p>
            <a:pPr>
              <a:buFont typeface="Wingdings 2" pitchFamily="18" charset="2"/>
              <a:buNone/>
            </a:pPr>
            <a:r>
              <a:rPr lang="en-US" smtClean="0"/>
              <a:t>financial and other productive resources, such </a:t>
            </a:r>
          </a:p>
          <a:p>
            <a:pPr>
              <a:buFont typeface="Wingdings 2" pitchFamily="18" charset="2"/>
              <a:buNone/>
            </a:pPr>
            <a:r>
              <a:rPr lang="en-US" smtClean="0"/>
              <a:t>as credit, loans, and land ownership</a:t>
            </a:r>
          </a:p>
          <a:p>
            <a:pPr>
              <a:buFont typeface="Wingdings 2" pitchFamily="18" charset="2"/>
              <a:buNone/>
            </a:pPr>
            <a:endParaRPr lang="en-US"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Contd.</a:t>
            </a:r>
            <a:br>
              <a:rPr lang="en-US" dirty="0" smtClean="0"/>
            </a:br>
            <a:endParaRPr lang="en-US" dirty="0"/>
          </a:p>
        </p:txBody>
      </p:sp>
      <p:sp>
        <p:nvSpPr>
          <p:cNvPr id="27651" name="Content Placeholder 2"/>
          <p:cNvSpPr>
            <a:spLocks noGrp="1"/>
          </p:cNvSpPr>
          <p:nvPr>
            <p:ph idx="1"/>
          </p:nvPr>
        </p:nvSpPr>
        <p:spPr/>
        <p:txBody>
          <a:bodyPr/>
          <a:lstStyle/>
          <a:p>
            <a:pPr>
              <a:buFont typeface="Wingdings 2" pitchFamily="18" charset="2"/>
              <a:buNone/>
            </a:pPr>
            <a:r>
              <a:rPr lang="en-US" smtClean="0"/>
              <a:t>Thus, there is a co-relation between Gender </a:t>
            </a:r>
          </a:p>
          <a:p>
            <a:pPr>
              <a:buFont typeface="Wingdings 2" pitchFamily="18" charset="2"/>
              <a:buNone/>
            </a:pPr>
            <a:r>
              <a:rPr lang="en-US" smtClean="0"/>
              <a:t>and Vulnerability due to access to or control </a:t>
            </a:r>
          </a:p>
          <a:p>
            <a:pPr>
              <a:buFont typeface="Wingdings 2" pitchFamily="18" charset="2"/>
              <a:buNone/>
            </a:pPr>
            <a:r>
              <a:rPr lang="en-US" smtClean="0"/>
              <a:t>over resources</a:t>
            </a:r>
          </a:p>
          <a:p>
            <a:pPr>
              <a:buFont typeface="Wingdings 2" pitchFamily="18" charset="2"/>
              <a:buNone/>
            </a:pPr>
            <a:endParaRPr lang="en-US"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t>Gender has an impact on </a:t>
            </a:r>
            <a:endParaRPr lang="en-US" dirty="0"/>
          </a:p>
        </p:txBody>
      </p:sp>
      <p:sp>
        <p:nvSpPr>
          <p:cNvPr id="28675" name="Content Placeholder 2"/>
          <p:cNvSpPr>
            <a:spLocks noGrp="1"/>
          </p:cNvSpPr>
          <p:nvPr>
            <p:ph idx="1"/>
          </p:nvPr>
        </p:nvSpPr>
        <p:spPr/>
        <p:txBody>
          <a:bodyPr/>
          <a:lstStyle/>
          <a:p>
            <a:pPr eaLnBrk="1" hangingPunct="1"/>
            <a:r>
              <a:rPr lang="en-US" smtClean="0"/>
              <a:t>Male and female sexual activity, vulnerability and risk behaviour</a:t>
            </a:r>
          </a:p>
          <a:p>
            <a:pPr eaLnBrk="1" hangingPunct="1"/>
            <a:endParaRPr lang="en-US" smtClean="0"/>
          </a:p>
          <a:p>
            <a:pPr eaLnBrk="1" hangingPunct="1"/>
            <a:r>
              <a:rPr lang="en-US" smtClean="0"/>
              <a:t>The transmission of HIV/AIDS in both heterosexual and homosexual relationships</a:t>
            </a:r>
          </a:p>
          <a:p>
            <a:pPr eaLnBrk="1" hangingPunct="1"/>
            <a:endParaRPr lang="en-US" smtClean="0"/>
          </a:p>
          <a:p>
            <a:pPr eaLnBrk="1" hangingPunct="1"/>
            <a:r>
              <a:rPr lang="en-US" smtClean="0"/>
              <a:t>The differential experiences of infected and affected women and 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675"/>
            <a:ext cx="7239000" cy="974725"/>
          </a:xfrm>
        </p:spPr>
        <p:txBody>
          <a:bodyPr/>
          <a:lstStyle/>
          <a:p>
            <a:pPr>
              <a:defRPr/>
            </a:pPr>
            <a:r>
              <a:rPr lang="en-US" dirty="0" smtClean="0"/>
              <a:t>Group Work</a:t>
            </a:r>
            <a:endParaRPr lang="en-US" dirty="0"/>
          </a:p>
        </p:txBody>
      </p:sp>
      <p:sp>
        <p:nvSpPr>
          <p:cNvPr id="29699" name="Content Placeholder 2"/>
          <p:cNvSpPr>
            <a:spLocks noGrp="1"/>
          </p:cNvSpPr>
          <p:nvPr>
            <p:ph idx="1"/>
          </p:nvPr>
        </p:nvSpPr>
        <p:spPr>
          <a:xfrm>
            <a:off x="457200" y="1609725"/>
            <a:ext cx="7543800" cy="4846638"/>
          </a:xfrm>
        </p:spPr>
        <p:txBody>
          <a:bodyPr/>
          <a:lstStyle/>
          <a:p>
            <a:r>
              <a:rPr lang="en-US" smtClean="0"/>
              <a:t>Take up one population group (e.g., wife of migrant worker; injecting drug user; truck driver; migrant worker; female sex worker; male sex worker; men who have sex with men; transgender) </a:t>
            </a:r>
          </a:p>
          <a:p>
            <a:endParaRPr lang="en-US" smtClean="0"/>
          </a:p>
          <a:p>
            <a:r>
              <a:rPr lang="en-US" smtClean="0"/>
              <a:t>Develop a role play to depict its vulnerability, especially in relation to sex, sexuality and gender expression and gender expectation</a:t>
            </a:r>
          </a:p>
          <a:p>
            <a:endParaRPr lang="en-US" smtClean="0"/>
          </a:p>
          <a:p>
            <a:r>
              <a:rPr lang="en-US" smtClean="0"/>
              <a:t>Role Play presentation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99160"/>
          </a:xfrm>
        </p:spPr>
        <p:txBody>
          <a:bodyPr>
            <a:normAutofit fontScale="90000"/>
          </a:bodyPr>
          <a:lstStyle/>
          <a:p>
            <a:pPr eaLnBrk="1" fontAlgn="auto" hangingPunct="1">
              <a:spcAft>
                <a:spcPts val="0"/>
              </a:spcAft>
              <a:defRPr/>
            </a:pPr>
            <a:r>
              <a:rPr lang="en-US" dirty="0" smtClean="0"/>
              <a:t>Men’s vulnerability to STI or HIV </a:t>
            </a:r>
            <a:endParaRPr lang="en-US" dirty="0"/>
          </a:p>
        </p:txBody>
      </p:sp>
      <p:sp>
        <p:nvSpPr>
          <p:cNvPr id="30723" name="Content Placeholder 2"/>
          <p:cNvSpPr>
            <a:spLocks noGrp="1"/>
          </p:cNvSpPr>
          <p:nvPr>
            <p:ph idx="1"/>
          </p:nvPr>
        </p:nvSpPr>
        <p:spPr>
          <a:xfrm>
            <a:off x="457200" y="1609725"/>
            <a:ext cx="7239000" cy="5095875"/>
          </a:xfrm>
        </p:spPr>
        <p:txBody>
          <a:bodyPr/>
          <a:lstStyle/>
          <a:p>
            <a:pPr eaLnBrk="1" hangingPunct="1">
              <a:buFont typeface="Wingdings 2" pitchFamily="18" charset="2"/>
              <a:buNone/>
            </a:pPr>
            <a:r>
              <a:rPr lang="en-US" smtClean="0"/>
              <a:t>Is derived primarily from their risk taking </a:t>
            </a:r>
          </a:p>
          <a:p>
            <a:pPr eaLnBrk="1" hangingPunct="1">
              <a:buFont typeface="Wingdings 2" pitchFamily="18" charset="2"/>
              <a:buNone/>
            </a:pPr>
            <a:r>
              <a:rPr lang="en-US" smtClean="0"/>
              <a:t>behaviour</a:t>
            </a:r>
          </a:p>
          <a:p>
            <a:pPr eaLnBrk="1" hangingPunct="1">
              <a:buFont typeface="Wingdings 2" pitchFamily="18" charset="2"/>
              <a:buNone/>
            </a:pPr>
            <a:endParaRPr lang="en-US" smtClean="0"/>
          </a:p>
          <a:p>
            <a:pPr eaLnBrk="1" hangingPunct="1"/>
            <a:r>
              <a:rPr lang="en-US" smtClean="0"/>
              <a:t>Boys are taught to associate prolific sexual activity with masculinity</a:t>
            </a:r>
          </a:p>
          <a:p>
            <a:pPr eaLnBrk="1" hangingPunct="1"/>
            <a:endParaRPr lang="en-US" smtClean="0"/>
          </a:p>
          <a:p>
            <a:pPr eaLnBrk="1" hangingPunct="1"/>
            <a:r>
              <a:rPr lang="en-US" smtClean="0"/>
              <a:t>Young men have greatest number of sexual partners </a:t>
            </a:r>
          </a:p>
          <a:p>
            <a:pPr eaLnBrk="1" hangingPunct="1"/>
            <a:endParaRPr lang="en-US" smtClean="0"/>
          </a:p>
          <a:p>
            <a:pPr eaLnBrk="1" hangingPunct="1"/>
            <a:r>
              <a:rPr lang="en-US" smtClean="0"/>
              <a:t>Men are more likely than women to engage in substance abuse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bwMode="auto">
          <a:xfrm>
            <a:off x="228600" y="320675"/>
            <a:ext cx="7696200" cy="1143000"/>
          </a:xfrm>
        </p:spPr>
        <p:txBody>
          <a:bodyPr wrap="square" numCol="1" compatLnSpc="1">
            <a:prstTxWarp prst="textNoShape">
              <a:avLst/>
            </a:prstTxWarp>
            <a:normAutofit fontScale="90000"/>
          </a:bodyPr>
          <a:lstStyle/>
          <a:p>
            <a:pPr eaLnBrk="1" fontAlgn="auto" hangingPunct="1">
              <a:spcAft>
                <a:spcPts val="0"/>
              </a:spcAft>
              <a:defRPr/>
            </a:pPr>
            <a:r>
              <a:rPr lang="en-US" sz="4200" dirty="0" smtClean="0"/>
              <a:t>Women are more VULNERABLE TO STI or HIV</a:t>
            </a:r>
          </a:p>
        </p:txBody>
      </p:sp>
      <p:sp>
        <p:nvSpPr>
          <p:cNvPr id="31747" name="Rectangle 3"/>
          <p:cNvSpPr>
            <a:spLocks noGrp="1"/>
          </p:cNvSpPr>
          <p:nvPr>
            <p:ph type="body" idx="1"/>
          </p:nvPr>
        </p:nvSpPr>
        <p:spPr>
          <a:xfrm>
            <a:off x="457200" y="1524000"/>
            <a:ext cx="7543800" cy="5029200"/>
          </a:xfrm>
        </p:spPr>
        <p:txBody>
          <a:bodyPr/>
          <a:lstStyle/>
          <a:p>
            <a:pPr eaLnBrk="1" hangingPunct="1">
              <a:buFont typeface="Wingdings 2" pitchFamily="18" charset="2"/>
              <a:buNone/>
            </a:pPr>
            <a:r>
              <a:rPr lang="en-US" sz="3200" b="1" dirty="0" smtClean="0"/>
              <a:t>Physiologically……</a:t>
            </a:r>
          </a:p>
          <a:p>
            <a:pPr eaLnBrk="1" hangingPunct="1">
              <a:buFont typeface="Wingdings 2" pitchFamily="18" charset="2"/>
              <a:buNone/>
            </a:pPr>
            <a:endParaRPr lang="en-US" dirty="0" smtClean="0"/>
          </a:p>
          <a:p>
            <a:pPr eaLnBrk="1" hangingPunct="1"/>
            <a:r>
              <a:rPr lang="en-US" sz="2400" dirty="0" smtClean="0"/>
              <a:t>Soft tissue in the female reproductive tract tears easily, producing a transmission route for the microorganism</a:t>
            </a:r>
          </a:p>
          <a:p>
            <a:pPr eaLnBrk="1" hangingPunct="1"/>
            <a:endParaRPr lang="en-US" sz="2400" dirty="0" smtClean="0"/>
          </a:p>
          <a:p>
            <a:pPr eaLnBrk="1" hangingPunct="1"/>
            <a:r>
              <a:rPr lang="en-US" sz="2400" dirty="0" smtClean="0"/>
              <a:t>Vaginal tissue absorbs fluids more easily, including sperm, which has a higher concentration of HIV virus</a:t>
            </a:r>
          </a:p>
          <a:p>
            <a:pPr eaLnBrk="1" hangingPunct="1"/>
            <a:endParaRPr lang="en-US" sz="2400" dirty="0" smtClean="0"/>
          </a:p>
          <a:p>
            <a:pPr eaLnBrk="1" hangingPunct="1"/>
            <a:r>
              <a:rPr lang="en-US" sz="2400" dirty="0" smtClean="0"/>
              <a:t>Women are more likely than men to have other untreated STI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bwMode="auto">
          <a:xfrm>
            <a:off x="457200" y="609600"/>
            <a:ext cx="7239000" cy="854075"/>
          </a:xfrm>
          <a:noFill/>
        </p:spPr>
        <p:txBody>
          <a:bodyPr wrap="square" numCol="1" compatLnSpc="1">
            <a:prstTxWarp prst="textNoShape">
              <a:avLst/>
            </a:prstTxWarp>
          </a:bodyPr>
          <a:lstStyle/>
          <a:p>
            <a:pPr eaLnBrk="1" hangingPunct="1"/>
            <a:r>
              <a:rPr lang="en-US" sz="3200" cap="none" smtClean="0">
                <a:ln>
                  <a:noFill/>
                </a:ln>
                <a:solidFill>
                  <a:schemeClr val="tx1"/>
                </a:solidFill>
              </a:rPr>
              <a:t>Socially……</a:t>
            </a:r>
          </a:p>
        </p:txBody>
      </p:sp>
      <p:sp>
        <p:nvSpPr>
          <p:cNvPr id="32771" name="Rectangle 3"/>
          <p:cNvSpPr>
            <a:spLocks noGrp="1"/>
          </p:cNvSpPr>
          <p:nvPr>
            <p:ph type="body" idx="1"/>
          </p:nvPr>
        </p:nvSpPr>
        <p:spPr>
          <a:xfrm>
            <a:off x="457200" y="2057400"/>
            <a:ext cx="7239000" cy="2819400"/>
          </a:xfrm>
        </p:spPr>
        <p:txBody>
          <a:bodyPr/>
          <a:lstStyle/>
          <a:p>
            <a:pPr eaLnBrk="1" hangingPunct="1"/>
            <a:r>
              <a:rPr lang="en-US" sz="2400" smtClean="0"/>
              <a:t>Women often cannot control with whom or under what circumstances they have sex</a:t>
            </a:r>
          </a:p>
          <a:p>
            <a:pPr eaLnBrk="1" hangingPunct="1"/>
            <a:endParaRPr lang="en-US" sz="2400" smtClean="0"/>
          </a:p>
          <a:p>
            <a:pPr eaLnBrk="1" hangingPunct="1"/>
            <a:r>
              <a:rPr lang="en-US" sz="2400" smtClean="0"/>
              <a:t>Women are not always empowered to discuss use of protection  </a:t>
            </a:r>
          </a:p>
          <a:p>
            <a:pPr eaLnBrk="1" hangingPunct="1"/>
            <a:endParaRPr lang="en-US" sz="2400" smtClean="0"/>
          </a:p>
          <a:p>
            <a:pPr eaLnBrk="1" hangingPunct="1"/>
            <a:r>
              <a:rPr lang="en-US" sz="2400" smtClean="0"/>
              <a:t>Women have less access to sexual health information and services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a:xfrm>
            <a:off x="457200" y="320675"/>
            <a:ext cx="7239000" cy="746125"/>
          </a:xfrm>
          <a:noFill/>
        </p:spPr>
        <p:txBody>
          <a:bodyPr wrap="square" numCol="1" compatLnSpc="1">
            <a:prstTxWarp prst="textNoShape">
              <a:avLst/>
            </a:prstTxWarp>
          </a:bodyPr>
          <a:lstStyle/>
          <a:p>
            <a:pPr eaLnBrk="1" hangingPunct="1"/>
            <a:r>
              <a:rPr lang="en-US" sz="3200" cap="none" smtClean="0">
                <a:ln>
                  <a:noFill/>
                </a:ln>
                <a:solidFill>
                  <a:schemeClr val="tx1"/>
                </a:solidFill>
              </a:rPr>
              <a:t>Economically….</a:t>
            </a:r>
          </a:p>
        </p:txBody>
      </p:sp>
      <p:sp>
        <p:nvSpPr>
          <p:cNvPr id="33795" name="Rectangle 3"/>
          <p:cNvSpPr>
            <a:spLocks noGrp="1"/>
          </p:cNvSpPr>
          <p:nvPr>
            <p:ph type="body" idx="1"/>
          </p:nvPr>
        </p:nvSpPr>
        <p:spPr>
          <a:xfrm>
            <a:off x="381000" y="1447800"/>
            <a:ext cx="7696200" cy="5410200"/>
          </a:xfrm>
        </p:spPr>
        <p:txBody>
          <a:bodyPr/>
          <a:lstStyle/>
          <a:p>
            <a:pPr eaLnBrk="1" hangingPunct="1"/>
            <a:r>
              <a:rPr lang="en-US" sz="2200" smtClean="0"/>
              <a:t>Economically vulnerable women are less likely to terminate a dangerous relationship</a:t>
            </a:r>
          </a:p>
          <a:p>
            <a:pPr eaLnBrk="1" hangingPunct="1"/>
            <a:endParaRPr lang="en-US" sz="2200" smtClean="0"/>
          </a:p>
          <a:p>
            <a:r>
              <a:rPr lang="en-US" sz="2200" smtClean="0"/>
              <a:t>Women may exchange sex for money, food or other favours because of their economic situation</a:t>
            </a:r>
          </a:p>
          <a:p>
            <a:pPr eaLnBrk="1" hangingPunct="1"/>
            <a:endParaRPr lang="en-US" sz="2200" smtClean="0"/>
          </a:p>
          <a:p>
            <a:r>
              <a:rPr lang="en-US" sz="2200" smtClean="0"/>
              <a:t>On matters such as sexual relations, use of protection, household spending on health and access to healthcare, men tend to dominate the decision-making</a:t>
            </a:r>
          </a:p>
          <a:p>
            <a:pPr eaLnBrk="1" hangingPunct="1"/>
            <a:endParaRPr lang="en-US" sz="2200" smtClean="0"/>
          </a:p>
          <a:p>
            <a:pPr eaLnBrk="1" hangingPunct="1"/>
            <a:r>
              <a:rPr lang="en-US" sz="2200" smtClean="0"/>
              <a:t>Women employed in the informal economy, and women who work at home, are less likely to have access to health insurance to cover the cost of testing, counselling and prescription drugs</a:t>
            </a:r>
          </a:p>
          <a:p>
            <a:pPr eaLnBrk="1" hangingPunct="1"/>
            <a:endParaRPr lang="en-US" sz="2200" smtClean="0"/>
          </a:p>
          <a:p>
            <a:pPr eaLnBrk="1" hangingPunct="1"/>
            <a:endParaRPr lang="en-US" sz="220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bwMode="auto">
          <a:xfrm>
            <a:off x="228600" y="320675"/>
            <a:ext cx="7848600" cy="1143000"/>
          </a:xfrm>
        </p:spPr>
        <p:txBody>
          <a:bodyPr wrap="square" numCol="1" compatLnSpc="1">
            <a:prstTxWarp prst="textNoShape">
              <a:avLst/>
            </a:prstTxWarp>
            <a:normAutofit fontScale="90000"/>
          </a:bodyPr>
          <a:lstStyle/>
          <a:p>
            <a:pPr eaLnBrk="1" hangingPunct="1">
              <a:defRPr/>
            </a:pPr>
            <a:r>
              <a:rPr lang="en-US" dirty="0" smtClean="0"/>
              <a:t>GENDER AFFECTS WOMEN’S               VULNERABILITY</a:t>
            </a:r>
          </a:p>
        </p:txBody>
      </p:sp>
      <p:sp>
        <p:nvSpPr>
          <p:cNvPr id="34819" name="Rectangle 3"/>
          <p:cNvSpPr>
            <a:spLocks noGrp="1"/>
          </p:cNvSpPr>
          <p:nvPr>
            <p:ph type="body" idx="1"/>
          </p:nvPr>
        </p:nvSpPr>
        <p:spPr>
          <a:xfrm>
            <a:off x="304800" y="1752600"/>
            <a:ext cx="7543800" cy="5105400"/>
          </a:xfrm>
        </p:spPr>
        <p:txBody>
          <a:bodyPr/>
          <a:lstStyle/>
          <a:p>
            <a:pPr eaLnBrk="1" hangingPunct="1">
              <a:buFont typeface="Wingdings 2" pitchFamily="18" charset="2"/>
              <a:buNone/>
            </a:pPr>
            <a:r>
              <a:rPr lang="en-US" sz="3200" smtClean="0"/>
              <a:t>GENDER BASED VIOLENCE…</a:t>
            </a:r>
          </a:p>
          <a:p>
            <a:pPr eaLnBrk="1" hangingPunct="1">
              <a:buFont typeface="Wingdings 2" pitchFamily="18" charset="2"/>
              <a:buNone/>
            </a:pPr>
            <a:r>
              <a:rPr lang="en-US" sz="2000" smtClean="0"/>
              <a:t>Increases women’s vulnerability to HIV</a:t>
            </a:r>
          </a:p>
          <a:p>
            <a:pPr eaLnBrk="1" hangingPunct="1">
              <a:buFont typeface="Wingdings 2" pitchFamily="18" charset="2"/>
              <a:buNone/>
            </a:pPr>
            <a:endParaRPr lang="en-US" sz="1600" smtClean="0"/>
          </a:p>
          <a:p>
            <a:r>
              <a:rPr lang="en-US" sz="2000" smtClean="0"/>
              <a:t>Women have less control than their male partners on use of protection, and access to health services, its more dangerous for them to refuse unsafe sex</a:t>
            </a:r>
          </a:p>
          <a:p>
            <a:endParaRPr lang="en-US" sz="2000" smtClean="0"/>
          </a:p>
          <a:p>
            <a:r>
              <a:rPr lang="en-US" sz="2000" smtClean="0"/>
              <a:t>Women are the majority of rape victims, a direct risk factor for HIV</a:t>
            </a:r>
          </a:p>
          <a:p>
            <a:endParaRPr lang="en-US" sz="2000" smtClean="0"/>
          </a:p>
          <a:p>
            <a:r>
              <a:rPr lang="en-US" sz="2000" smtClean="0"/>
              <a:t>Girls and boys who are victims of physical and/or sexual abuse are more likely to exhibit high risk sexual behaviour later in life, lowered self-esteem and decreased ability to negotiate safer sex</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94360"/>
          </a:xfrm>
        </p:spPr>
        <p:txBody>
          <a:bodyPr/>
          <a:lstStyle/>
          <a:p>
            <a:pPr eaLnBrk="1" fontAlgn="auto" hangingPunct="1">
              <a:spcAft>
                <a:spcPts val="0"/>
              </a:spcAft>
              <a:defRPr/>
            </a:pPr>
            <a:r>
              <a:rPr lang="en-US" dirty="0" smtClean="0"/>
              <a:t>What is Sex? </a:t>
            </a:r>
            <a:endParaRPr lang="en-US" dirty="0"/>
          </a:p>
        </p:txBody>
      </p:sp>
      <p:sp>
        <p:nvSpPr>
          <p:cNvPr id="8195" name="Content Placeholder 2"/>
          <p:cNvSpPr>
            <a:spLocks noGrp="1"/>
          </p:cNvSpPr>
          <p:nvPr>
            <p:ph idx="1"/>
          </p:nvPr>
        </p:nvSpPr>
        <p:spPr>
          <a:xfrm>
            <a:off x="457200" y="1143000"/>
            <a:ext cx="7239000" cy="5313363"/>
          </a:xfrm>
        </p:spPr>
        <p:txBody>
          <a:bodyPr/>
          <a:lstStyle/>
          <a:p>
            <a:r>
              <a:rPr lang="en-US" sz="2400" smtClean="0"/>
              <a:t>Sex is a way of distinguishing male and female members of a species, usually by referencing their reproductive functions</a:t>
            </a:r>
          </a:p>
          <a:p>
            <a:endParaRPr lang="en-US" sz="2400" smtClean="0"/>
          </a:p>
          <a:p>
            <a:r>
              <a:rPr lang="en-US" sz="2400" smtClean="0"/>
              <a:t>Sex refers to coitus or intercourse, an act that can result in reproduction</a:t>
            </a:r>
          </a:p>
          <a:p>
            <a:endParaRPr lang="en-US" sz="2400" smtClean="0"/>
          </a:p>
          <a:p>
            <a:r>
              <a:rPr lang="en-US" sz="2400" smtClean="0"/>
              <a:t>Sex refers to the genitals</a:t>
            </a:r>
          </a:p>
          <a:p>
            <a:endParaRPr lang="en-US" sz="2400" smtClean="0"/>
          </a:p>
          <a:p>
            <a:pPr>
              <a:buFont typeface="Wingdings 2" pitchFamily="18" charset="2"/>
              <a:buNone/>
            </a:pPr>
            <a:r>
              <a:rPr lang="en-US" sz="2400" b="1" smtClean="0"/>
              <a:t>Sex can be paid as well as unpaid. </a:t>
            </a:r>
            <a:endParaRPr lang="en-US" sz="240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bwMode="auto">
          <a:xfrm>
            <a:off x="381000" y="304800"/>
            <a:ext cx="7239000" cy="1143000"/>
          </a:xfrm>
          <a:noFill/>
        </p:spPr>
        <p:txBody>
          <a:bodyPr wrap="square" numCol="1" compatLnSpc="1">
            <a:prstTxWarp prst="textNoShape">
              <a:avLst/>
            </a:prstTxWarp>
          </a:bodyPr>
          <a:lstStyle/>
          <a:p>
            <a:pPr eaLnBrk="1" hangingPunct="1"/>
            <a:r>
              <a:rPr lang="en-US" sz="3200" cap="none" smtClean="0">
                <a:ln>
                  <a:noFill/>
                </a:ln>
                <a:solidFill>
                  <a:schemeClr val="tx1"/>
                </a:solidFill>
              </a:rPr>
              <a:t>SEX WORKER AND SEX TOURISM…</a:t>
            </a:r>
          </a:p>
        </p:txBody>
      </p:sp>
      <p:sp>
        <p:nvSpPr>
          <p:cNvPr id="35843" name="Rectangle 3"/>
          <p:cNvSpPr>
            <a:spLocks noGrp="1"/>
          </p:cNvSpPr>
          <p:nvPr>
            <p:ph type="body" idx="1"/>
          </p:nvPr>
        </p:nvSpPr>
        <p:spPr>
          <a:xfrm>
            <a:off x="304800" y="1828800"/>
            <a:ext cx="7239000" cy="3713163"/>
          </a:xfrm>
        </p:spPr>
        <p:txBody>
          <a:bodyPr/>
          <a:lstStyle/>
          <a:p>
            <a:pPr eaLnBrk="1" hangingPunct="1"/>
            <a:r>
              <a:rPr lang="en-US" sz="2400" smtClean="0"/>
              <a:t>Poverty, economic disparity and migration are forcing women and men into commercial sex work, often with tourists</a:t>
            </a:r>
          </a:p>
          <a:p>
            <a:pPr eaLnBrk="1" hangingPunct="1">
              <a:buFont typeface="Wingdings 2" pitchFamily="18" charset="2"/>
              <a:buNone/>
            </a:pPr>
            <a:endParaRPr lang="en-US" sz="2400" smtClean="0"/>
          </a:p>
          <a:p>
            <a:pPr eaLnBrk="1" hangingPunct="1"/>
            <a:r>
              <a:rPr lang="en-US" sz="2400" smtClean="0"/>
              <a:t>Health insurance, information and services are often out of reach of this crucial population</a:t>
            </a:r>
          </a:p>
          <a:p>
            <a:pPr eaLnBrk="1" hangingPunct="1"/>
            <a:endParaRPr lang="en-US" sz="240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bwMode="auto">
          <a:xfrm>
            <a:off x="381000" y="381000"/>
            <a:ext cx="7467600" cy="1143000"/>
          </a:xfrm>
          <a:noFill/>
        </p:spPr>
        <p:txBody>
          <a:bodyPr wrap="square" numCol="1" compatLnSpc="1">
            <a:prstTxWarp prst="textNoShape">
              <a:avLst/>
            </a:prstTxWarp>
          </a:bodyPr>
          <a:lstStyle/>
          <a:p>
            <a:pPr eaLnBrk="1" hangingPunct="1"/>
            <a:r>
              <a:rPr lang="en-US" sz="3200" cap="none" smtClean="0">
                <a:ln>
                  <a:noFill/>
                </a:ln>
                <a:solidFill>
                  <a:schemeClr val="tx1"/>
                </a:solidFill>
              </a:rPr>
              <a:t>TRAFFICKING FOR SEXUAL EXPLOITATION…</a:t>
            </a:r>
          </a:p>
        </p:txBody>
      </p:sp>
      <p:sp>
        <p:nvSpPr>
          <p:cNvPr id="36867" name="Rectangle 3"/>
          <p:cNvSpPr>
            <a:spLocks noGrp="1"/>
          </p:cNvSpPr>
          <p:nvPr>
            <p:ph type="body" idx="1"/>
          </p:nvPr>
        </p:nvSpPr>
        <p:spPr>
          <a:xfrm>
            <a:off x="381000" y="1828800"/>
            <a:ext cx="7620000" cy="4648200"/>
          </a:xfrm>
        </p:spPr>
        <p:txBody>
          <a:bodyPr/>
          <a:lstStyle/>
          <a:p>
            <a:pPr eaLnBrk="1" hangingPunct="1"/>
            <a:r>
              <a:rPr lang="en-US" sz="2200" smtClean="0"/>
              <a:t>Trafficked women present many of the same vulnerabilities and risks for HIV as sex workers</a:t>
            </a:r>
          </a:p>
          <a:p>
            <a:pPr eaLnBrk="1" hangingPunct="1"/>
            <a:endParaRPr lang="en-US" sz="2200" smtClean="0"/>
          </a:p>
          <a:p>
            <a:pPr eaLnBrk="1" hangingPunct="1"/>
            <a:r>
              <a:rPr lang="en-US" sz="2200" smtClean="0"/>
              <a:t>Their situation is complicated by the fact that they are often unable to access health information and services because :</a:t>
            </a:r>
          </a:p>
          <a:p>
            <a:pPr eaLnBrk="1" hangingPunct="1">
              <a:buFont typeface="Wingdings 2" pitchFamily="18" charset="2"/>
              <a:buNone/>
            </a:pPr>
            <a:r>
              <a:rPr lang="en-US" sz="2200" smtClean="0"/>
              <a:t>      - They are being held captive</a:t>
            </a:r>
          </a:p>
          <a:p>
            <a:pPr eaLnBrk="1" hangingPunct="1">
              <a:buFont typeface="Wingdings 2" pitchFamily="18" charset="2"/>
              <a:buNone/>
            </a:pPr>
            <a:r>
              <a:rPr lang="en-US" sz="2200" smtClean="0"/>
              <a:t>      - They are unfamiliar with the local environment and      </a:t>
            </a:r>
          </a:p>
          <a:p>
            <a:pPr eaLnBrk="1" hangingPunct="1">
              <a:buFont typeface="Wingdings 2" pitchFamily="18" charset="2"/>
              <a:buNone/>
            </a:pPr>
            <a:r>
              <a:rPr lang="en-US" sz="2200" smtClean="0"/>
              <a:t>	     do not speak the local language</a:t>
            </a:r>
          </a:p>
          <a:p>
            <a:pPr eaLnBrk="1" hangingPunct="1">
              <a:buFont typeface="Wingdings 2" pitchFamily="18" charset="2"/>
              <a:buNone/>
            </a:pPr>
            <a:r>
              <a:rPr lang="en-US" sz="2200" smtClean="0"/>
              <a:t>      - They are afraid of being deported/of violence by</a:t>
            </a:r>
          </a:p>
          <a:p>
            <a:pPr eaLnBrk="1" hangingPunct="1">
              <a:buFont typeface="Wingdings 2" pitchFamily="18" charset="2"/>
              <a:buNone/>
            </a:pPr>
            <a:r>
              <a:rPr lang="en-US" sz="2200" smtClean="0"/>
              <a:t>         their traffickers, pimps or brothel owners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bwMode="auto">
          <a:xfrm>
            <a:off x="457200" y="320675"/>
            <a:ext cx="7239000" cy="898525"/>
          </a:xfrm>
          <a:noFill/>
        </p:spPr>
        <p:txBody>
          <a:bodyPr wrap="square" numCol="1" compatLnSpc="1">
            <a:prstTxWarp prst="textNoShape">
              <a:avLst/>
            </a:prstTxWarp>
          </a:bodyPr>
          <a:lstStyle/>
          <a:p>
            <a:pPr eaLnBrk="1" hangingPunct="1"/>
            <a:r>
              <a:rPr lang="en-US" sz="3200" cap="none" smtClean="0">
                <a:ln>
                  <a:noFill/>
                </a:ln>
                <a:solidFill>
                  <a:schemeClr val="tx1"/>
                </a:solidFill>
              </a:rPr>
              <a:t>MIGRATION AND DISPLACEMENT</a:t>
            </a:r>
          </a:p>
        </p:txBody>
      </p:sp>
      <p:sp>
        <p:nvSpPr>
          <p:cNvPr id="37891" name="Rectangle 3"/>
          <p:cNvSpPr>
            <a:spLocks noGrp="1"/>
          </p:cNvSpPr>
          <p:nvPr>
            <p:ph type="body" idx="1"/>
          </p:nvPr>
        </p:nvSpPr>
        <p:spPr>
          <a:xfrm>
            <a:off x="381000" y="1228725"/>
            <a:ext cx="7543800" cy="5248275"/>
          </a:xfrm>
        </p:spPr>
        <p:txBody>
          <a:bodyPr/>
          <a:lstStyle/>
          <a:p>
            <a:pPr eaLnBrk="1" hangingPunct="1">
              <a:buFont typeface="Wingdings 2" pitchFamily="18" charset="2"/>
              <a:buNone/>
            </a:pPr>
            <a:endParaRPr lang="en-US" sz="2200" b="1" smtClean="0"/>
          </a:p>
          <a:p>
            <a:pPr eaLnBrk="1" hangingPunct="1">
              <a:buFont typeface="Wingdings 2" pitchFamily="18" charset="2"/>
              <a:buNone/>
            </a:pPr>
            <a:r>
              <a:rPr lang="en-US" sz="2200" b="1" smtClean="0"/>
              <a:t>VOLUNTARY MIGRATION…….</a:t>
            </a:r>
          </a:p>
          <a:p>
            <a:pPr eaLnBrk="1" hangingPunct="1">
              <a:buFont typeface="Wingdings 2" pitchFamily="18" charset="2"/>
              <a:buNone/>
            </a:pPr>
            <a:endParaRPr lang="en-US" sz="2200" smtClean="0"/>
          </a:p>
          <a:p>
            <a:r>
              <a:rPr lang="en-US" sz="2200" smtClean="0"/>
              <a:t>Male and female migrants are isolated from family and community relations and social support networks</a:t>
            </a:r>
          </a:p>
          <a:p>
            <a:endParaRPr lang="en-US" sz="2200" smtClean="0"/>
          </a:p>
          <a:p>
            <a:r>
              <a:rPr lang="en-US" sz="2200" smtClean="0"/>
              <a:t>They may engage in sexual activity with sex workers and/or multiple partners</a:t>
            </a:r>
          </a:p>
          <a:p>
            <a:endParaRPr lang="en-US" sz="2200" smtClean="0"/>
          </a:p>
          <a:p>
            <a:r>
              <a:rPr lang="en-US" sz="2200" smtClean="0"/>
              <a:t>The marginalized status of migrants increases their vulnerability to HIV/AIDS</a:t>
            </a:r>
          </a:p>
          <a:p>
            <a:pPr>
              <a:buFont typeface="Wingdings 2" pitchFamily="18" charset="2"/>
              <a:buNone/>
            </a:pPr>
            <a:endParaRPr lang="en-US" sz="2200" smtClean="0"/>
          </a:p>
          <a:p>
            <a:r>
              <a:rPr lang="en-US" sz="2200" smtClean="0"/>
              <a:t>Cultural and linguistic barriers often prevent migrants from accessing health and social services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xfrm>
            <a:off x="457200" y="320675"/>
            <a:ext cx="7239000" cy="822325"/>
          </a:xfrm>
          <a:noFill/>
        </p:spPr>
        <p:txBody>
          <a:bodyPr wrap="square" numCol="1" compatLnSpc="1">
            <a:prstTxWarp prst="textNoShape">
              <a:avLst/>
            </a:prstTxWarp>
          </a:bodyPr>
          <a:lstStyle/>
          <a:p>
            <a:pPr eaLnBrk="1" hangingPunct="1"/>
            <a:r>
              <a:rPr lang="en-US" sz="3200" cap="none" smtClean="0">
                <a:ln>
                  <a:noFill/>
                </a:ln>
                <a:solidFill>
                  <a:schemeClr val="tx1"/>
                </a:solidFill>
              </a:rPr>
              <a:t>Others</a:t>
            </a:r>
          </a:p>
        </p:txBody>
      </p:sp>
      <p:sp>
        <p:nvSpPr>
          <p:cNvPr id="38915" name="Rectangle 3"/>
          <p:cNvSpPr>
            <a:spLocks noGrp="1"/>
          </p:cNvSpPr>
          <p:nvPr>
            <p:ph type="body" idx="1"/>
          </p:nvPr>
        </p:nvSpPr>
        <p:spPr>
          <a:xfrm>
            <a:off x="381000" y="1371600"/>
            <a:ext cx="7696200" cy="5029200"/>
          </a:xfrm>
        </p:spPr>
        <p:txBody>
          <a:bodyPr/>
          <a:lstStyle/>
          <a:p>
            <a:r>
              <a:rPr lang="en-US" sz="2400" smtClean="0"/>
              <a:t>The risk of HIV transmission, barriers to care and women’s burden of work are all increased in the crisis and post-crisis period such as inter or intra-state conflict </a:t>
            </a:r>
          </a:p>
          <a:p>
            <a:endParaRPr lang="en-US" sz="2400" smtClean="0"/>
          </a:p>
          <a:p>
            <a:r>
              <a:rPr lang="en-US" sz="2400" smtClean="0"/>
              <a:t>Rape has been used as a weapon of war to degrade and debilitate communities</a:t>
            </a:r>
          </a:p>
          <a:p>
            <a:pPr>
              <a:buFont typeface="Wingdings 2" pitchFamily="18" charset="2"/>
              <a:buNone/>
            </a:pPr>
            <a:r>
              <a:rPr lang="en-US" sz="2400" smtClean="0"/>
              <a:t> </a:t>
            </a:r>
          </a:p>
          <a:p>
            <a:r>
              <a:rPr lang="en-US" sz="2400" smtClean="0"/>
              <a:t>Armed forces personnel of all types have a higher rate of HIV infection </a:t>
            </a:r>
          </a:p>
          <a:p>
            <a:pPr>
              <a:buFont typeface="Wingdings 2" pitchFamily="18" charset="2"/>
              <a:buNone/>
            </a:pPr>
            <a:r>
              <a:rPr lang="en-US" sz="2400" smtClean="0"/>
              <a:t> </a:t>
            </a:r>
          </a:p>
          <a:p>
            <a:r>
              <a:rPr lang="en-US" sz="2400" smtClean="0"/>
              <a:t>Women may be forced to offer sex in exchange for money or protection during times of conflict or war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p:nvPr>
        </p:nvSpPr>
        <p:spPr bwMode="auto">
          <a:xfrm>
            <a:off x="457200" y="228601"/>
            <a:ext cx="7391400" cy="838200"/>
          </a:xfrm>
        </p:spPr>
        <p:txBody>
          <a:bodyPr wrap="square" numCol="1" compatLnSpc="1">
            <a:prstTxWarp prst="textNoShape">
              <a:avLst/>
            </a:prstTxWarp>
          </a:bodyPr>
          <a:lstStyle/>
          <a:p>
            <a:pPr eaLnBrk="1" hangingPunct="1">
              <a:defRPr/>
            </a:pPr>
            <a:r>
              <a:rPr lang="en-US" sz="3400" dirty="0" smtClean="0"/>
              <a:t>WOMEN INFECTED AND AFFECTED</a:t>
            </a:r>
          </a:p>
        </p:txBody>
      </p:sp>
      <p:sp>
        <p:nvSpPr>
          <p:cNvPr id="39939" name="Rectangle 3"/>
          <p:cNvSpPr>
            <a:spLocks noGrp="1"/>
          </p:cNvSpPr>
          <p:nvPr>
            <p:ph type="body" idx="1"/>
          </p:nvPr>
        </p:nvSpPr>
        <p:spPr>
          <a:xfrm>
            <a:off x="457200" y="1295400"/>
            <a:ext cx="7543800" cy="5562600"/>
          </a:xfrm>
        </p:spPr>
        <p:txBody>
          <a:bodyPr/>
          <a:lstStyle/>
          <a:p>
            <a:pPr eaLnBrk="1" hangingPunct="1">
              <a:buFont typeface="Wingdings 2" pitchFamily="18" charset="2"/>
              <a:buNone/>
            </a:pPr>
            <a:r>
              <a:rPr lang="en-US" sz="2200" b="1" smtClean="0"/>
              <a:t>INFECTED…</a:t>
            </a:r>
          </a:p>
          <a:p>
            <a:pPr eaLnBrk="1" hangingPunct="1">
              <a:buFont typeface="Wingdings 2" pitchFamily="18" charset="2"/>
              <a:buNone/>
            </a:pPr>
            <a:endParaRPr lang="en-US" sz="2000" smtClean="0"/>
          </a:p>
          <a:p>
            <a:r>
              <a:rPr lang="en-US" sz="2000" smtClean="0"/>
              <a:t>Women face a number of barriers to HIV prevention, testing and counselling, including:</a:t>
            </a:r>
          </a:p>
          <a:p>
            <a:pPr>
              <a:buFont typeface="Wingdings 2" pitchFamily="18" charset="2"/>
              <a:buNone/>
            </a:pPr>
            <a:endParaRPr lang="en-US" sz="2000" smtClean="0"/>
          </a:p>
          <a:p>
            <a:pPr>
              <a:buFont typeface="Wingdings 2" pitchFamily="18" charset="2"/>
              <a:buNone/>
            </a:pPr>
            <a:r>
              <a:rPr lang="en-US" sz="2000" smtClean="0"/>
              <a:t>    - Embarrassment or fear of rejection and stigma</a:t>
            </a:r>
          </a:p>
          <a:p>
            <a:endParaRPr lang="en-US" sz="2000" smtClean="0"/>
          </a:p>
          <a:p>
            <a:pPr>
              <a:buFont typeface="Wingdings 2" pitchFamily="18" charset="2"/>
              <a:buNone/>
            </a:pPr>
            <a:r>
              <a:rPr lang="en-US" sz="2000" smtClean="0"/>
              <a:t>     - Partner’s objection to testing</a:t>
            </a:r>
          </a:p>
          <a:p>
            <a:pPr>
              <a:buFont typeface="Wingdings 2" pitchFamily="18" charset="2"/>
              <a:buNone/>
            </a:pPr>
            <a:r>
              <a:rPr lang="en-US" sz="2000" smtClean="0"/>
              <a:t> </a:t>
            </a:r>
          </a:p>
          <a:p>
            <a:pPr>
              <a:buFont typeface="Wingdings 2" pitchFamily="18" charset="2"/>
              <a:buNone/>
            </a:pPr>
            <a:r>
              <a:rPr lang="en-US" sz="2000" smtClean="0"/>
              <a:t>     - Lack of access to financial resources, time or  </a:t>
            </a:r>
          </a:p>
          <a:p>
            <a:pPr>
              <a:buFont typeface="Wingdings 2" pitchFamily="18" charset="2"/>
              <a:buNone/>
            </a:pPr>
            <a:r>
              <a:rPr lang="en-US" sz="2000" smtClean="0"/>
              <a:t>       transportation</a:t>
            </a:r>
          </a:p>
          <a:p>
            <a:pPr>
              <a:buFont typeface="Wingdings 2" pitchFamily="18" charset="2"/>
              <a:buNone/>
            </a:pPr>
            <a:r>
              <a:rPr lang="en-US" sz="2000" smtClean="0"/>
              <a:t> </a:t>
            </a:r>
          </a:p>
          <a:p>
            <a:pPr>
              <a:buFont typeface="Wingdings 2" pitchFamily="18" charset="2"/>
              <a:buNone/>
            </a:pPr>
            <a:r>
              <a:rPr lang="en-US" sz="2000" smtClean="0"/>
              <a:t>     - Lack of access to reliable information and health </a:t>
            </a:r>
          </a:p>
          <a:p>
            <a:pPr>
              <a:buFont typeface="Wingdings 2" pitchFamily="18" charset="2"/>
              <a:buNone/>
            </a:pPr>
            <a:r>
              <a:rPr lang="en-US" sz="2000" smtClean="0"/>
              <a:t>       services</a:t>
            </a:r>
          </a:p>
          <a:p>
            <a:pPr eaLnBrk="1" hangingPunct="1"/>
            <a:endParaRPr lang="en-US" sz="200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a:noFill/>
        </p:spPr>
        <p:txBody>
          <a:bodyPr wrap="square" numCol="1" compatLnSpc="1">
            <a:prstTxWarp prst="textNoShape">
              <a:avLst/>
            </a:prstTxWarp>
          </a:bodyPr>
          <a:lstStyle/>
          <a:p>
            <a:pPr eaLnBrk="1" hangingPunct="1"/>
            <a:r>
              <a:rPr lang="en-US" sz="2400" cap="none" smtClean="0">
                <a:ln>
                  <a:noFill/>
                </a:ln>
                <a:solidFill>
                  <a:schemeClr val="tx1"/>
                </a:solidFill>
              </a:rPr>
              <a:t>AFFECTED…</a:t>
            </a:r>
          </a:p>
        </p:txBody>
      </p:sp>
      <p:sp>
        <p:nvSpPr>
          <p:cNvPr id="40963" name="Rectangle 3"/>
          <p:cNvSpPr>
            <a:spLocks noGrp="1"/>
          </p:cNvSpPr>
          <p:nvPr>
            <p:ph type="body" idx="1"/>
          </p:nvPr>
        </p:nvSpPr>
        <p:spPr>
          <a:xfrm>
            <a:off x="457200" y="1828800"/>
            <a:ext cx="7239000" cy="4627563"/>
          </a:xfrm>
        </p:spPr>
        <p:txBody>
          <a:bodyPr/>
          <a:lstStyle/>
          <a:p>
            <a:r>
              <a:rPr lang="en-US" sz="2400" smtClean="0"/>
              <a:t>Women carry the greatest psycho-social and physical burden of care for HIV/AIDS infected individuals</a:t>
            </a:r>
          </a:p>
          <a:p>
            <a:endParaRPr lang="en-US" sz="2400" smtClean="0"/>
          </a:p>
          <a:p>
            <a:r>
              <a:rPr lang="en-US" sz="2400" smtClean="0"/>
              <a:t>Care-giving is a 24 hr-a-day job for many women, leaving them little or no time to care for their own physical or psychological health</a:t>
            </a:r>
          </a:p>
          <a:p>
            <a:pPr eaLnBrk="1" hangingPunct="1"/>
            <a:endParaRPr lang="en-US"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7239000" cy="1143000"/>
          </a:xfrm>
        </p:spPr>
        <p:txBody>
          <a:bodyPr/>
          <a:lstStyle/>
          <a:p>
            <a:pPr>
              <a:defRPr/>
            </a:pPr>
            <a:r>
              <a:rPr lang="en-US" smtClean="0"/>
              <a:t>              THANK YOU!</a:t>
            </a:r>
            <a:endParaRPr lang="en-US" dirty="0"/>
          </a:p>
        </p:txBody>
      </p:sp>
      <p:pic>
        <p:nvPicPr>
          <p:cNvPr id="41987" name="Picture 5" descr="Naco Logo"/>
          <p:cNvPicPr>
            <a:picLocks noChangeAspect="1" noChangeArrowheads="1"/>
          </p:cNvPicPr>
          <p:nvPr/>
        </p:nvPicPr>
        <p:blipFill>
          <a:blip r:embed="rId2"/>
          <a:srcRect/>
          <a:stretch>
            <a:fillRect/>
          </a:stretch>
        </p:blipFill>
        <p:spPr bwMode="auto">
          <a:xfrm>
            <a:off x="3048000" y="3810000"/>
            <a:ext cx="1939925" cy="14478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Sexuality</a:t>
            </a:r>
            <a:br>
              <a:rPr lang="en-US" dirty="0" smtClean="0"/>
            </a:br>
            <a:endParaRPr lang="en-US" dirty="0"/>
          </a:p>
        </p:txBody>
      </p:sp>
      <p:sp>
        <p:nvSpPr>
          <p:cNvPr id="9219" name="Content Placeholder 2"/>
          <p:cNvSpPr>
            <a:spLocks noGrp="1"/>
          </p:cNvSpPr>
          <p:nvPr>
            <p:ph idx="1"/>
          </p:nvPr>
        </p:nvSpPr>
        <p:spPr>
          <a:xfrm>
            <a:off x="304800" y="1066800"/>
            <a:ext cx="7848600" cy="5791200"/>
          </a:xfrm>
        </p:spPr>
        <p:txBody>
          <a:bodyPr/>
          <a:lstStyle/>
          <a:p>
            <a:pPr>
              <a:buFont typeface="Wingdings 2" pitchFamily="18" charset="2"/>
              <a:buNone/>
              <a:defRPr/>
            </a:pPr>
            <a:r>
              <a:rPr lang="en-US" sz="2000" dirty="0" smtClean="0"/>
              <a:t>“Sexuality is a central aspect of being human throughout life</a:t>
            </a:r>
          </a:p>
          <a:p>
            <a:pPr>
              <a:buFont typeface="Wingdings 2" pitchFamily="18" charset="2"/>
              <a:buNone/>
              <a:defRPr/>
            </a:pPr>
            <a:r>
              <a:rPr lang="en-US" sz="2000" dirty="0" smtClean="0"/>
              <a:t>and encompasses sex, gender identities and roles, sexual </a:t>
            </a:r>
          </a:p>
          <a:p>
            <a:pPr>
              <a:buFont typeface="Wingdings 2" pitchFamily="18" charset="2"/>
              <a:buNone/>
              <a:defRPr/>
            </a:pPr>
            <a:r>
              <a:rPr lang="en-US" sz="2000" dirty="0" smtClean="0"/>
              <a:t>orientation, eroticism, pleasure, intimacy and reproduction. </a:t>
            </a:r>
          </a:p>
          <a:p>
            <a:pPr>
              <a:buFont typeface="Wingdings 2" pitchFamily="18" charset="2"/>
              <a:buNone/>
              <a:defRPr/>
            </a:pPr>
            <a:endParaRPr lang="en-US" sz="2000" dirty="0" smtClean="0"/>
          </a:p>
          <a:p>
            <a:pPr>
              <a:buFont typeface="Wingdings 2" pitchFamily="18" charset="2"/>
              <a:buNone/>
              <a:defRPr/>
            </a:pPr>
            <a:r>
              <a:rPr lang="en-US" sz="2000" dirty="0" smtClean="0"/>
              <a:t>Sexuality is experienced and expressed in thoughts, fantasies, </a:t>
            </a:r>
          </a:p>
          <a:p>
            <a:pPr>
              <a:buFont typeface="Wingdings 2" pitchFamily="18" charset="2"/>
              <a:buNone/>
              <a:defRPr/>
            </a:pPr>
            <a:r>
              <a:rPr lang="en-US" sz="2000" dirty="0" smtClean="0"/>
              <a:t>desires, beliefs, attitudes, values, </a:t>
            </a:r>
            <a:r>
              <a:rPr lang="en-US" sz="2000" dirty="0" err="1" smtClean="0"/>
              <a:t>behaviours</a:t>
            </a:r>
            <a:r>
              <a:rPr lang="en-US" sz="2000" dirty="0" smtClean="0"/>
              <a:t>, practices, roles</a:t>
            </a:r>
          </a:p>
          <a:p>
            <a:pPr>
              <a:buFont typeface="Wingdings 2" pitchFamily="18" charset="2"/>
              <a:buNone/>
              <a:defRPr/>
            </a:pPr>
            <a:r>
              <a:rPr lang="en-US" sz="2000" dirty="0" smtClean="0"/>
              <a:t>and relationships.</a:t>
            </a:r>
          </a:p>
          <a:p>
            <a:pPr marL="0" indent="0">
              <a:buFont typeface="Wingdings 2" pitchFamily="18" charset="2"/>
              <a:buNone/>
              <a:defRPr/>
            </a:pPr>
            <a:endParaRPr lang="en-US" sz="2000" dirty="0" smtClean="0"/>
          </a:p>
          <a:p>
            <a:pPr marL="0" indent="0">
              <a:buFont typeface="Wingdings 2" pitchFamily="18" charset="2"/>
              <a:buNone/>
              <a:defRPr/>
            </a:pPr>
            <a:r>
              <a:rPr lang="en-US" sz="2000" dirty="0" smtClean="0"/>
              <a:t>While sexuality can include all of these dimensions, not all of them are always experienced or  expressed. </a:t>
            </a:r>
          </a:p>
          <a:p>
            <a:pPr marL="0" indent="0">
              <a:buFont typeface="Wingdings 2" pitchFamily="18" charset="2"/>
              <a:buNone/>
              <a:defRPr/>
            </a:pPr>
            <a:endParaRPr lang="en-US" sz="2000" dirty="0" smtClean="0"/>
          </a:p>
          <a:p>
            <a:pPr marL="0" indent="0">
              <a:buFont typeface="Wingdings 2" pitchFamily="18" charset="2"/>
              <a:buNone/>
              <a:defRPr/>
            </a:pPr>
            <a:r>
              <a:rPr lang="en-US" sz="2000" dirty="0" smtClean="0"/>
              <a:t>Sexuality is influenced by the interaction of biological, psychological, social, economic, political, cultural, ethical, legal, historical and religious and spiritual  factors.” </a:t>
            </a:r>
          </a:p>
          <a:p>
            <a:pPr>
              <a:buFont typeface="Wingdings 2" pitchFamily="18" charset="2"/>
              <a:buNone/>
              <a:defRPr/>
            </a:pPr>
            <a:endParaRPr lang="en-US" sz="900" b="1" dirty="0" smtClean="0"/>
          </a:p>
          <a:p>
            <a:pPr>
              <a:buFont typeface="Wingdings 2" pitchFamily="18" charset="2"/>
              <a:buNone/>
              <a:defRPr/>
            </a:pPr>
            <a:r>
              <a:rPr lang="en-US" sz="2000" b="1" dirty="0" smtClean="0"/>
              <a:t>World Health Organization working definition</a:t>
            </a:r>
            <a:endParaRPr lang="en-US" sz="2000" dirty="0" smtClean="0"/>
          </a:p>
          <a:p>
            <a:pPr>
              <a:buFont typeface="Wingdings 2" pitchFamily="18" charset="2"/>
              <a:buNone/>
              <a:defRPr/>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143000"/>
          </a:xfrm>
        </p:spPr>
        <p:txBody>
          <a:bodyPr/>
          <a:lstStyle/>
          <a:p>
            <a:pPr eaLnBrk="1" fontAlgn="auto" hangingPunct="1">
              <a:spcAft>
                <a:spcPts val="0"/>
              </a:spcAft>
              <a:defRPr/>
            </a:pPr>
            <a:r>
              <a:rPr lang="en-US" dirty="0" smtClean="0"/>
              <a:t>Contd.</a:t>
            </a:r>
            <a:endParaRPr lang="en-US" dirty="0"/>
          </a:p>
        </p:txBody>
      </p:sp>
      <p:sp>
        <p:nvSpPr>
          <p:cNvPr id="10243" name="Content Placeholder 2"/>
          <p:cNvSpPr>
            <a:spLocks noGrp="1"/>
          </p:cNvSpPr>
          <p:nvPr>
            <p:ph idx="1"/>
          </p:nvPr>
        </p:nvSpPr>
        <p:spPr>
          <a:xfrm>
            <a:off x="381000" y="1219200"/>
            <a:ext cx="7239000" cy="5638800"/>
          </a:xfrm>
        </p:spPr>
        <p:txBody>
          <a:bodyPr/>
          <a:lstStyle/>
          <a:p>
            <a:pPr eaLnBrk="1" hangingPunct="1">
              <a:buFont typeface="Wingdings 2" pitchFamily="18" charset="2"/>
              <a:buNone/>
            </a:pPr>
            <a:r>
              <a:rPr lang="en-US" sz="2000" smtClean="0"/>
              <a:t>Sexuality includes:</a:t>
            </a:r>
          </a:p>
          <a:p>
            <a:pPr eaLnBrk="1" hangingPunct="1">
              <a:buFont typeface="Wingdings 2" pitchFamily="18" charset="2"/>
              <a:buNone/>
            </a:pPr>
            <a:endParaRPr lang="en-US" sz="2000" smtClean="0"/>
          </a:p>
          <a:p>
            <a:pPr eaLnBrk="1" hangingPunct="1">
              <a:spcBef>
                <a:spcPct val="0"/>
              </a:spcBef>
            </a:pPr>
            <a:r>
              <a:rPr lang="en-US" sz="2000" smtClean="0"/>
              <a:t>Our awareness and feelings about our own body and other people’s bodies</a:t>
            </a:r>
          </a:p>
          <a:p>
            <a:pPr eaLnBrk="1" hangingPunct="1">
              <a:spcBef>
                <a:spcPct val="0"/>
              </a:spcBef>
            </a:pPr>
            <a:endParaRPr lang="en-US" sz="2000" smtClean="0"/>
          </a:p>
          <a:p>
            <a:pPr eaLnBrk="1" hangingPunct="1">
              <a:spcBef>
                <a:spcPct val="0"/>
              </a:spcBef>
            </a:pPr>
            <a:r>
              <a:rPr lang="en-US" sz="2000" smtClean="0"/>
              <a:t>Our ability and need to be emotionally close to someone else</a:t>
            </a:r>
          </a:p>
          <a:p>
            <a:pPr eaLnBrk="1" hangingPunct="1">
              <a:spcBef>
                <a:spcPct val="0"/>
              </a:spcBef>
            </a:pPr>
            <a:endParaRPr lang="en-US" sz="2000" smtClean="0"/>
          </a:p>
          <a:p>
            <a:pPr eaLnBrk="1" hangingPunct="1">
              <a:spcBef>
                <a:spcPct val="0"/>
              </a:spcBef>
            </a:pPr>
            <a:r>
              <a:rPr lang="en-US" sz="2000" smtClean="0"/>
              <a:t>Our understanding of what it means to be female or male (gender identity)</a:t>
            </a:r>
          </a:p>
          <a:p>
            <a:pPr eaLnBrk="1" hangingPunct="1">
              <a:spcBef>
                <a:spcPct val="0"/>
              </a:spcBef>
            </a:pPr>
            <a:endParaRPr lang="en-US" sz="2000" smtClean="0"/>
          </a:p>
          <a:p>
            <a:pPr eaLnBrk="1" hangingPunct="1">
              <a:spcBef>
                <a:spcPct val="0"/>
              </a:spcBef>
            </a:pPr>
            <a:r>
              <a:rPr lang="en-US" sz="2000" smtClean="0"/>
              <a:t>Our feelings of sexual attraction to other people</a:t>
            </a:r>
          </a:p>
          <a:p>
            <a:pPr eaLnBrk="1" hangingPunct="1">
              <a:spcBef>
                <a:spcPct val="0"/>
              </a:spcBef>
            </a:pPr>
            <a:endParaRPr lang="en-US" sz="2000" smtClean="0"/>
          </a:p>
          <a:p>
            <a:pPr eaLnBrk="1" hangingPunct="1">
              <a:spcBef>
                <a:spcPct val="0"/>
              </a:spcBef>
            </a:pPr>
            <a:r>
              <a:rPr lang="en-US" sz="2000" smtClean="0"/>
              <a:t>Our physical capacity to reproduce</a:t>
            </a:r>
          </a:p>
          <a:p>
            <a:pPr eaLnBrk="1" hangingPunct="1">
              <a:spcBef>
                <a:spcPct val="0"/>
              </a:spcBef>
              <a:buFont typeface="Wingdings 2" pitchFamily="18" charset="2"/>
              <a:buNone/>
            </a:pPr>
            <a:endParaRPr lang="en-US" sz="2000" smtClean="0"/>
          </a:p>
          <a:p>
            <a:pPr eaLnBrk="1" hangingPunct="1">
              <a:spcBef>
                <a:spcPct val="0"/>
              </a:spcBef>
              <a:buFont typeface="Wingdings 2" pitchFamily="18" charset="2"/>
              <a:buNone/>
            </a:pPr>
            <a:r>
              <a:rPr lang="en-US" sz="2000" smtClean="0"/>
              <a:t>	The absence of sexual activity and reproductive capacity does not make one asexual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675"/>
            <a:ext cx="7239000" cy="822325"/>
          </a:xfrm>
        </p:spPr>
        <p:txBody>
          <a:bodyPr/>
          <a:lstStyle/>
          <a:p>
            <a:pPr>
              <a:defRPr/>
            </a:pPr>
            <a:r>
              <a:rPr lang="en-US" dirty="0" smtClean="0"/>
              <a:t>Sexuality</a:t>
            </a:r>
            <a:endParaRPr lang="en-US" dirty="0"/>
          </a:p>
        </p:txBody>
      </p:sp>
      <p:sp>
        <p:nvSpPr>
          <p:cNvPr id="11267" name="Content Placeholder 2"/>
          <p:cNvSpPr>
            <a:spLocks noGrp="1"/>
          </p:cNvSpPr>
          <p:nvPr>
            <p:ph idx="1"/>
          </p:nvPr>
        </p:nvSpPr>
        <p:spPr>
          <a:xfrm>
            <a:off x="304800" y="1295400"/>
            <a:ext cx="7696200" cy="5257800"/>
          </a:xfrm>
        </p:spPr>
        <p:txBody>
          <a:bodyPr/>
          <a:lstStyle/>
          <a:p>
            <a:pPr algn="just"/>
            <a:r>
              <a:rPr lang="en-US" i="1" smtClean="0"/>
              <a:t> </a:t>
            </a:r>
            <a:r>
              <a:rPr lang="en-US" sz="2000" smtClean="0"/>
              <a:t>It is an expression of who we are</a:t>
            </a:r>
          </a:p>
          <a:p>
            <a:pPr lvl="1" algn="just"/>
            <a:r>
              <a:rPr lang="en-US" sz="2000" smtClean="0"/>
              <a:t>It involves the mind and body - is a natural and inviolable component of every human being’s personality </a:t>
            </a:r>
          </a:p>
          <a:p>
            <a:pPr lvl="1" algn="just"/>
            <a:endParaRPr lang="en-US" sz="2000" smtClean="0"/>
          </a:p>
          <a:p>
            <a:pPr lvl="1" algn="just"/>
            <a:r>
              <a:rPr lang="en-US" sz="2000" smtClean="0"/>
              <a:t>It’s not the only way to prove oneself - it represents our attitude toward ourselves and toward others and includes the feelings, thoughts, and behaviour associated with being a male or female, how our bodies are formed, clothing, contacts, being attracted and being in love as well as in relationships that include sexual intimacy and sexual activity and our knowledge about it</a:t>
            </a:r>
          </a:p>
          <a:p>
            <a:pPr lvl="1" algn="just"/>
            <a:endParaRPr lang="en-US" sz="2000" smtClean="0"/>
          </a:p>
          <a:p>
            <a:pPr lvl="1" algn="just"/>
            <a:r>
              <a:rPr lang="en-US" sz="2000" smtClean="0"/>
              <a:t>It includes our feelings of attraction or desire for other males and/or females</a:t>
            </a:r>
          </a:p>
          <a:p>
            <a:pPr lvl="1" algn="just"/>
            <a:endParaRPr lang="en-US" sz="2000" smtClean="0"/>
          </a:p>
          <a:p>
            <a:pPr lvl="1" algn="just"/>
            <a:r>
              <a:rPr lang="en-US" sz="2000" smtClean="0"/>
              <a:t>It’s influenced by culture and society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Sexuality includes:</a:t>
            </a:r>
            <a:endParaRPr lang="en-US" dirty="0"/>
          </a:p>
        </p:txBody>
      </p:sp>
      <p:sp>
        <p:nvSpPr>
          <p:cNvPr id="12291" name="Content Placeholder 2"/>
          <p:cNvSpPr>
            <a:spLocks noGrp="1"/>
          </p:cNvSpPr>
          <p:nvPr>
            <p:ph idx="1"/>
          </p:nvPr>
        </p:nvSpPr>
        <p:spPr/>
        <p:txBody>
          <a:bodyPr/>
          <a:lstStyle/>
          <a:p>
            <a:pPr algn="just"/>
            <a:r>
              <a:rPr lang="en-US" b="1" smtClean="0"/>
              <a:t>Sensuality</a:t>
            </a:r>
          </a:p>
          <a:p>
            <a:pPr algn="just"/>
            <a:r>
              <a:rPr lang="en-US" b="1" smtClean="0"/>
              <a:t>Sex</a:t>
            </a:r>
          </a:p>
          <a:p>
            <a:pPr algn="just"/>
            <a:r>
              <a:rPr lang="en-US" b="1" smtClean="0"/>
              <a:t>Gender</a:t>
            </a:r>
          </a:p>
          <a:p>
            <a:pPr algn="just"/>
            <a:r>
              <a:rPr lang="en-US" b="1" smtClean="0"/>
              <a:t>Sexual Orientation</a:t>
            </a:r>
          </a:p>
          <a:p>
            <a:pPr algn="just"/>
            <a:r>
              <a:rPr lang="en-US" b="1" smtClean="0"/>
              <a:t>Sexual Identity</a:t>
            </a:r>
          </a:p>
          <a:p>
            <a:pPr algn="just"/>
            <a:r>
              <a:rPr lang="en-US" b="1" smtClean="0"/>
              <a:t>Sexual Behaviour</a:t>
            </a:r>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Sensuality</a:t>
            </a:r>
            <a:endParaRPr lang="en-US" dirty="0"/>
          </a:p>
        </p:txBody>
      </p:sp>
      <p:sp>
        <p:nvSpPr>
          <p:cNvPr id="13315" name="Content Placeholder 2"/>
          <p:cNvSpPr>
            <a:spLocks noGrp="1"/>
          </p:cNvSpPr>
          <p:nvPr>
            <p:ph idx="1"/>
          </p:nvPr>
        </p:nvSpPr>
        <p:spPr/>
        <p:txBody>
          <a:bodyPr/>
          <a:lstStyle/>
          <a:p>
            <a:pPr algn="just"/>
            <a:endParaRPr lang="en-US" smtClean="0"/>
          </a:p>
          <a:p>
            <a:pPr algn="just"/>
            <a:r>
              <a:rPr lang="en-US" smtClean="0"/>
              <a:t>Our feelings about how our bodies look and feel and what they can do</a:t>
            </a:r>
          </a:p>
          <a:p>
            <a:pPr algn="just"/>
            <a:endParaRPr lang="en-US" smtClean="0"/>
          </a:p>
          <a:p>
            <a:pPr algn="just"/>
            <a:r>
              <a:rPr lang="en-US" smtClean="0"/>
              <a:t>Enjoying the pleasure our bodies can give us and others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Sex</a:t>
            </a:r>
            <a:endParaRPr lang="en-US" dirty="0"/>
          </a:p>
        </p:txBody>
      </p:sp>
      <p:sp>
        <p:nvSpPr>
          <p:cNvPr id="14339" name="Content Placeholder 2"/>
          <p:cNvSpPr>
            <a:spLocks noGrp="1"/>
          </p:cNvSpPr>
          <p:nvPr>
            <p:ph idx="1"/>
          </p:nvPr>
        </p:nvSpPr>
        <p:spPr/>
        <p:txBody>
          <a:bodyPr/>
          <a:lstStyle/>
          <a:p>
            <a:pPr algn="just"/>
            <a:endParaRPr lang="en-US" smtClean="0"/>
          </a:p>
          <a:p>
            <a:pPr algn="just"/>
            <a:r>
              <a:rPr lang="en-US" smtClean="0"/>
              <a:t>Whether we are biologically male or female</a:t>
            </a:r>
          </a:p>
          <a:p>
            <a:pPr algn="just"/>
            <a:endParaRPr lang="en-US" smtClean="0"/>
          </a:p>
          <a:p>
            <a:pPr algn="just"/>
            <a:r>
              <a:rPr lang="en-US" smtClean="0"/>
              <a:t>Sexual activity like having intercourse or other</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435</TotalTime>
  <Words>1545</Words>
  <Application>Microsoft Office PowerPoint</Application>
  <PresentationFormat>On-screen Show (4:3)</PresentationFormat>
  <Paragraphs>264</Paragraphs>
  <Slides>36</Slides>
  <Notes>17</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Opulent</vt:lpstr>
      <vt:lpstr>Sex, Sexuality &amp; Gender</vt:lpstr>
      <vt:lpstr>Word Association Exercise </vt:lpstr>
      <vt:lpstr>What is Sex? </vt:lpstr>
      <vt:lpstr>Sexuality </vt:lpstr>
      <vt:lpstr>Contd.</vt:lpstr>
      <vt:lpstr>Sexuality</vt:lpstr>
      <vt:lpstr>Sexuality includes:</vt:lpstr>
      <vt:lpstr>Sensuality</vt:lpstr>
      <vt:lpstr>Sex</vt:lpstr>
      <vt:lpstr>Gender</vt:lpstr>
      <vt:lpstr>Sexual Orientation </vt:lpstr>
      <vt:lpstr>Sexual Identity </vt:lpstr>
      <vt:lpstr>Sexual behaviour</vt:lpstr>
      <vt:lpstr>Lesbian Gay Bisexual Transgender (LGBT)TERMINOLOGY </vt:lpstr>
      <vt:lpstr>Contd.</vt:lpstr>
      <vt:lpstr>CONTD.</vt:lpstr>
      <vt:lpstr>Word Association Exercise</vt:lpstr>
      <vt:lpstr>What is gender?</vt:lpstr>
      <vt:lpstr>Gender determines </vt:lpstr>
      <vt:lpstr>Gender Difference </vt:lpstr>
      <vt:lpstr>Contd. </vt:lpstr>
      <vt:lpstr>Contd. </vt:lpstr>
      <vt:lpstr>Gender has an impact on </vt:lpstr>
      <vt:lpstr>Group Work</vt:lpstr>
      <vt:lpstr>Men’s vulnerability to STI or HIV </vt:lpstr>
      <vt:lpstr>Women are more VULNERABLE TO STI or HIV</vt:lpstr>
      <vt:lpstr>Socially……</vt:lpstr>
      <vt:lpstr>Economically….</vt:lpstr>
      <vt:lpstr>GENDER AFFECTS WOMEN’S               VULNERABILITY</vt:lpstr>
      <vt:lpstr>SEX WORKER AND SEX TOURISM…</vt:lpstr>
      <vt:lpstr>TRAFFICKING FOR SEXUAL EXPLOITATION…</vt:lpstr>
      <vt:lpstr>MIGRATION AND DISPLACEMENT</vt:lpstr>
      <vt:lpstr>Others</vt:lpstr>
      <vt:lpstr>WOMEN INFECTED AND AFFECTED</vt:lpstr>
      <vt:lpstr>AFFECTED…</vt:lpstr>
      <vt:lpstr>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 Sexuality &amp; Gender</dc:title>
  <dc:creator>The Communication Hu</dc:creator>
  <cp:lastModifiedBy>TAPTI</cp:lastModifiedBy>
  <cp:revision>60</cp:revision>
  <dcterms:created xsi:type="dcterms:W3CDTF">2006-08-16T00:00:00Z</dcterms:created>
  <dcterms:modified xsi:type="dcterms:W3CDTF">2010-01-14T11:31:39Z</dcterms:modified>
</cp:coreProperties>
</file>